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383" r:id="rId2"/>
    <p:sldId id="257" r:id="rId3"/>
    <p:sldId id="261" r:id="rId4"/>
    <p:sldId id="262" r:id="rId5"/>
    <p:sldId id="263" r:id="rId6"/>
    <p:sldId id="264" r:id="rId7"/>
    <p:sldId id="265" r:id="rId8"/>
    <p:sldId id="266" r:id="rId9"/>
    <p:sldId id="267" r:id="rId10"/>
    <p:sldId id="268" r:id="rId11"/>
    <p:sldId id="269" r:id="rId12"/>
    <p:sldId id="270" r:id="rId13"/>
    <p:sldId id="27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52" r:id="rId57"/>
    <p:sldId id="353" r:id="rId58"/>
    <p:sldId id="354" r:id="rId59"/>
    <p:sldId id="356" r:id="rId60"/>
    <p:sldId id="357" r:id="rId61"/>
    <p:sldId id="413" r:id="rId62"/>
    <p:sldId id="414" r:id="rId63"/>
    <p:sldId id="415" r:id="rId64"/>
    <p:sldId id="416" r:id="rId65"/>
    <p:sldId id="417" r:id="rId66"/>
    <p:sldId id="418"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5" r:id="rId93"/>
    <p:sldId id="386" r:id="rId94"/>
    <p:sldId id="387" r:id="rId95"/>
    <p:sldId id="388" r:id="rId96"/>
    <p:sldId id="420" r:id="rId97"/>
    <p:sldId id="389" r:id="rId98"/>
    <p:sldId id="390"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506"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E7E196-433E-442D-8EDC-3D508753F1A3}" type="datetimeFigureOut">
              <a:rPr lang="en-US" smtClean="0"/>
              <a:pPr/>
              <a:t>12/11/2019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0E313F-2720-45B3-8BCA-D4F97320F7EA}" type="slidenum">
              <a:rPr lang="en-US" smtClean="0"/>
              <a:pPr/>
              <a:t>‹#›</a:t>
            </a:fld>
            <a:endParaRPr lang="en-US"/>
          </a:p>
        </p:txBody>
      </p:sp>
    </p:spTree>
    <p:extLst>
      <p:ext uri="{BB962C8B-B14F-4D97-AF65-F5344CB8AC3E}">
        <p14:creationId xmlns:p14="http://schemas.microsoft.com/office/powerpoint/2010/main" val="243696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35CFCFD5-AD91-4219-91E6-4ACC078D281C}" type="slidenum">
              <a:rPr lang="en-US" sz="1200" smtClean="0"/>
              <a:pPr eaLnBrk="1" hangingPunct="1"/>
              <a:t>1</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32C31EDB-B841-4EFB-8911-886BCFEBEC77}" type="slidenum">
              <a:rPr lang="en-US" sz="1200" smtClean="0"/>
              <a:pPr eaLnBrk="1" hangingPunct="1"/>
              <a:t>11</a:t>
            </a:fld>
            <a:endParaRPr lang="en-US"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D6B0A8BD-0CC9-4914-96FE-44E1DC36BCFA}" type="slidenum">
              <a:rPr lang="en-US" sz="1200" smtClean="0"/>
              <a:pPr eaLnBrk="1" hangingPunct="1"/>
              <a:t>12</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0ABA7770-E5B8-4DCA-8288-1702CBD1D49F}" type="slidenum">
              <a:rPr lang="en-US" sz="1200" smtClean="0"/>
              <a:pPr eaLnBrk="1" hangingPunct="1"/>
              <a:t>13</a:t>
            </a:fld>
            <a:endParaRPr 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14</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15</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16</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17</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18</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19</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20</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B328B033-FC7B-45B7-A378-4F0712E34FC6}" type="slidenum">
              <a:rPr lang="en-US" sz="1200" smtClean="0"/>
              <a:pPr eaLnBrk="1" hangingPunct="1"/>
              <a:t>3</a:t>
            </a:fld>
            <a:endParaRPr lang="en-US" sz="1200"/>
          </a:p>
        </p:txBody>
      </p:sp>
      <p:sp>
        <p:nvSpPr>
          <p:cNvPr id="36867" name="Rectangle 1026"/>
          <p:cNvSpPr>
            <a:spLocks noGrp="1" noRot="1" noChangeAspect="1" noChangeArrowheads="1" noTextEdit="1"/>
          </p:cNvSpPr>
          <p:nvPr>
            <p:ph type="sldImg"/>
          </p:nvPr>
        </p:nvSpPr>
        <p:spPr>
          <a:ln/>
        </p:spPr>
      </p:sp>
      <p:sp>
        <p:nvSpPr>
          <p:cNvPr id="36868" name="Rectangle 1027"/>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24</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25</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26</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27</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28</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29</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30</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EDDA1D27-8C39-495B-B6F3-781F08246EB8}" type="slidenum">
              <a:rPr lang="en-US" sz="1200" smtClean="0"/>
              <a:pPr eaLnBrk="1" hangingPunct="1"/>
              <a:t>4</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34</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35</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36</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37</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38</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39</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40</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C731FF84-7A28-47DF-88EA-41DD2AF5048D}" type="slidenum">
              <a:rPr lang="en-US" sz="1200" smtClean="0"/>
              <a:pPr eaLnBrk="1" hangingPunct="1"/>
              <a:t>5</a:t>
            </a:fld>
            <a:endParaRPr lang="en-US" sz="1200"/>
          </a:p>
        </p:txBody>
      </p:sp>
      <p:sp>
        <p:nvSpPr>
          <p:cNvPr id="38915" name="Rectangle 1026"/>
          <p:cNvSpPr>
            <a:spLocks noGrp="1" noRot="1" noChangeAspect="1" noChangeArrowheads="1" noTextEdit="1"/>
          </p:cNvSpPr>
          <p:nvPr>
            <p:ph type="sldImg"/>
          </p:nvPr>
        </p:nvSpPr>
        <p:spPr>
          <a:ln/>
        </p:spPr>
      </p:sp>
      <p:sp>
        <p:nvSpPr>
          <p:cNvPr id="38916" name="Rectangle 1027"/>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41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42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43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2D4B7DF-6B81-4C64-A3EC-D43EEE212B55}" type="slidenum">
              <a:rPr lang="en-US"/>
              <a:pPr/>
              <a:t>44</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d-ID"/>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131615E-96E8-443E-B871-68BAAF4C31C2}" type="slidenum">
              <a:rPr lang="en-US"/>
              <a:pPr/>
              <a:t>61</a:t>
            </a:fld>
            <a:endParaRPr lang="en-US"/>
          </a:p>
        </p:txBody>
      </p:sp>
      <p:sp>
        <p:nvSpPr>
          <p:cNvPr id="204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10387BB-B012-405D-97B7-608631A7B406}" type="slidenum">
              <a:rPr lang="en-US"/>
              <a:pPr/>
              <a:t>62</a:t>
            </a:fld>
            <a:endParaRPr lang="en-US"/>
          </a:p>
        </p:txBody>
      </p:sp>
      <p:sp>
        <p:nvSpPr>
          <p:cNvPr id="215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6"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D03747A-0396-4D29-8401-E1FC772E808B}" type="slidenum">
              <a:rPr lang="en-US"/>
              <a:pPr/>
              <a:t>63</a:t>
            </a:fld>
            <a:endParaRPr lang="en-US"/>
          </a:p>
        </p:txBody>
      </p:sp>
      <p:sp>
        <p:nvSpPr>
          <p:cNvPr id="225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622DD42F-3000-4CC5-A363-66CFFFD3C333}" type="slidenum">
              <a:rPr lang="en-US"/>
              <a:pPr/>
              <a:t>64</a:t>
            </a:fld>
            <a:endParaRPr lang="en-US"/>
          </a:p>
        </p:txBody>
      </p:sp>
      <p:sp>
        <p:nvSpPr>
          <p:cNvPr id="235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0807B13-037B-446A-98EC-779597CC48CC}" type="slidenum">
              <a:rPr lang="en-US"/>
              <a:pPr/>
              <a:t>65</a:t>
            </a:fld>
            <a:endParaRPr lang="en-US"/>
          </a:p>
        </p:txBody>
      </p:sp>
      <p:sp>
        <p:nvSpPr>
          <p:cNvPr id="245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8"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A9D6C8C-E4CA-4500-8BF2-BC1650FE840D}" type="slidenum">
              <a:rPr lang="en-US"/>
              <a:pPr/>
              <a:t>66</a:t>
            </a:fld>
            <a:endParaRPr lang="en-US"/>
          </a:p>
        </p:txBody>
      </p:sp>
      <p:sp>
        <p:nvSpPr>
          <p:cNvPr id="2560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txBox="1">
            <a:spLocks noGrp="1" noChangeArrowheads="1"/>
          </p:cNvSpPr>
          <p:nvPr>
            <p:ph type="body" idx="1"/>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C7D1215D-D351-4412-B41A-D36B381AD934}" type="slidenum">
              <a:rPr lang="en-US" sz="1200" smtClean="0"/>
              <a:pPr eaLnBrk="1" hangingPunct="1"/>
              <a:t>6</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fld id="{0C76BD33-B796-405F-B8E6-CDB1B7C68F5C}" type="slidenum">
              <a:rPr lang="en-US" sz="1200" b="0"/>
              <a:pPr/>
              <a:t>78</a:t>
            </a:fld>
            <a:endParaRPr lang="en-US" sz="1200" b="0"/>
          </a:p>
        </p:txBody>
      </p:sp>
      <p:sp>
        <p:nvSpPr>
          <p:cNvPr id="21507" name="Rectangle 2"/>
          <p:cNvSpPr>
            <a:spLocks noGrp="1" noRot="1" noChangeAspect="1" noChangeArrowheads="1" noTextEdit="1"/>
          </p:cNvSpPr>
          <p:nvPr>
            <p:ph type="sldImg"/>
          </p:nvPr>
        </p:nvSpPr>
        <p:spPr>
          <a:xfrm>
            <a:off x="1144588" y="684213"/>
            <a:ext cx="4570412" cy="3427412"/>
          </a:xfrm>
          <a:ln/>
        </p:spPr>
      </p:sp>
      <p:sp>
        <p:nvSpPr>
          <p:cNvPr id="21508" name="Rectangle 3"/>
          <p:cNvSpPr>
            <a:spLocks noGrp="1" noChangeArrowheads="1"/>
          </p:cNvSpPr>
          <p:nvPr>
            <p:ph type="body" idx="1"/>
          </p:nvPr>
        </p:nvSpPr>
        <p:spPr>
          <a:xfrm>
            <a:off x="914400" y="4341813"/>
            <a:ext cx="5029200" cy="4117975"/>
          </a:xfrm>
          <a:noFill/>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891A0958-EA34-4062-BD10-54C2002D58E3}" type="slidenum">
              <a:rPr lang="en-US" smtClean="0"/>
              <a:pPr eaLnBrk="1" hangingPunct="1"/>
              <a:t>92</a:t>
            </a:fld>
            <a:endParaRPr lang="en-US"/>
          </a:p>
        </p:txBody>
      </p:sp>
      <p:sp>
        <p:nvSpPr>
          <p:cNvPr id="35843"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35844"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5161DFDF-83DB-43D1-8FD9-6C912BB8A913}" type="slidenum">
              <a:rPr lang="en-US" smtClean="0"/>
              <a:pPr eaLnBrk="1" hangingPunct="1"/>
              <a:t>95</a:t>
            </a:fld>
            <a:endParaRPr lang="en-US"/>
          </a:p>
        </p:txBody>
      </p:sp>
      <p:sp>
        <p:nvSpPr>
          <p:cNvPr id="36867"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36868"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5161DFDF-83DB-43D1-8FD9-6C912BB8A913}" type="slidenum">
              <a:rPr lang="en-US" smtClean="0"/>
              <a:pPr eaLnBrk="1" hangingPunct="1"/>
              <a:t>96</a:t>
            </a:fld>
            <a:endParaRPr lang="en-US"/>
          </a:p>
        </p:txBody>
      </p:sp>
      <p:sp>
        <p:nvSpPr>
          <p:cNvPr id="36867"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36868"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extLst>
      <p:ext uri="{BB962C8B-B14F-4D97-AF65-F5344CB8AC3E}">
        <p14:creationId xmlns:p14="http://schemas.microsoft.com/office/powerpoint/2010/main" val="1579100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429029C-B507-4B50-8504-359A2EF66A93}" type="slidenum">
              <a:rPr lang="en-US" smtClean="0"/>
              <a:pPr eaLnBrk="1" hangingPunct="1"/>
              <a:t>98</a:t>
            </a:fld>
            <a:endParaRPr lang="en-US"/>
          </a:p>
        </p:txBody>
      </p:sp>
      <p:sp>
        <p:nvSpPr>
          <p:cNvPr id="37891"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37892"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0359CB6B-03E1-4C99-8202-C05CF7D83435}" type="slidenum">
              <a:rPr lang="en-US" smtClean="0"/>
              <a:pPr eaLnBrk="1" hangingPunct="1"/>
              <a:t>99</a:t>
            </a:fld>
            <a:endParaRPr lang="en-US"/>
          </a:p>
        </p:txBody>
      </p:sp>
      <p:sp>
        <p:nvSpPr>
          <p:cNvPr id="41987"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1988"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16BC97CF-A050-4B22-A86F-7D3C862F0CE9}" type="slidenum">
              <a:rPr lang="en-US" smtClean="0"/>
              <a:pPr eaLnBrk="1" hangingPunct="1"/>
              <a:t>100</a:t>
            </a:fld>
            <a:endParaRPr lang="en-US"/>
          </a:p>
        </p:txBody>
      </p:sp>
      <p:sp>
        <p:nvSpPr>
          <p:cNvPr id="43011"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3012"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F068429F-B6CE-4860-9169-94CFCAB72A4E}" type="slidenum">
              <a:rPr lang="en-US" smtClean="0"/>
              <a:pPr eaLnBrk="1" hangingPunct="1"/>
              <a:t>101</a:t>
            </a:fld>
            <a:endParaRPr lang="en-US"/>
          </a:p>
        </p:txBody>
      </p:sp>
      <p:sp>
        <p:nvSpPr>
          <p:cNvPr id="44035"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4036"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77805C37-5515-40F9-9AE7-949BA910BA91}" type="slidenum">
              <a:rPr lang="en-US" smtClean="0"/>
              <a:pPr eaLnBrk="1" hangingPunct="1"/>
              <a:t>102</a:t>
            </a:fld>
            <a:endParaRPr lang="en-US"/>
          </a:p>
        </p:txBody>
      </p:sp>
      <p:sp>
        <p:nvSpPr>
          <p:cNvPr id="45059"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5060"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20CB863-D744-47CE-B431-E44B88E9A61F}" type="slidenum">
              <a:rPr lang="en-US" smtClean="0"/>
              <a:pPr eaLnBrk="1" hangingPunct="1"/>
              <a:t>103</a:t>
            </a:fld>
            <a:endParaRPr lang="en-US"/>
          </a:p>
        </p:txBody>
      </p:sp>
      <p:sp>
        <p:nvSpPr>
          <p:cNvPr id="46083"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6084"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17436746-3813-4A46-B118-D7E0409ADAFF}" type="slidenum">
              <a:rPr lang="en-US" sz="1200" smtClean="0"/>
              <a:pPr eaLnBrk="1" hangingPunct="1"/>
              <a:t>7</a:t>
            </a:fld>
            <a:endParaRPr lang="en-US" sz="1200"/>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B6026784-3817-464E-B49D-546E1317FCB8}" type="slidenum">
              <a:rPr lang="en-US" smtClean="0"/>
              <a:pPr eaLnBrk="1" hangingPunct="1"/>
              <a:t>104</a:t>
            </a:fld>
            <a:endParaRPr lang="en-US"/>
          </a:p>
        </p:txBody>
      </p:sp>
      <p:sp>
        <p:nvSpPr>
          <p:cNvPr id="47107"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7108"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A7015552-589F-4BF3-9478-9C3F515B31D8}" type="slidenum">
              <a:rPr lang="en-US" smtClean="0"/>
              <a:pPr eaLnBrk="1" hangingPunct="1"/>
              <a:t>105</a:t>
            </a:fld>
            <a:endParaRPr lang="en-US"/>
          </a:p>
        </p:txBody>
      </p:sp>
      <p:sp>
        <p:nvSpPr>
          <p:cNvPr id="48131"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8132"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AB856722-B54D-4F59-9BAE-821CCDC2CBCA}" type="slidenum">
              <a:rPr lang="en-US" smtClean="0"/>
              <a:pPr eaLnBrk="1" hangingPunct="1"/>
              <a:t>106</a:t>
            </a:fld>
            <a:endParaRPr lang="en-US"/>
          </a:p>
        </p:txBody>
      </p:sp>
      <p:sp>
        <p:nvSpPr>
          <p:cNvPr id="49155"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49156"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766624C6-39D9-478D-916D-63F811F523CE}" type="slidenum">
              <a:rPr lang="en-US" smtClean="0"/>
              <a:pPr eaLnBrk="1" hangingPunct="1"/>
              <a:t>107</a:t>
            </a:fld>
            <a:endParaRPr lang="en-US"/>
          </a:p>
        </p:txBody>
      </p:sp>
      <p:sp>
        <p:nvSpPr>
          <p:cNvPr id="50179"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50180"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0468EC89-46AB-42ED-998A-BE3DFE100DDE}" type="slidenum">
              <a:rPr lang="en-US" smtClean="0"/>
              <a:pPr eaLnBrk="1" hangingPunct="1"/>
              <a:t>110</a:t>
            </a:fld>
            <a:endParaRPr lang="en-US"/>
          </a:p>
        </p:txBody>
      </p:sp>
      <p:sp>
        <p:nvSpPr>
          <p:cNvPr id="51203"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51204"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5F58B228-4D0B-4559-8347-09D9BE8D248B}" type="slidenum">
              <a:rPr lang="en-US" smtClean="0"/>
              <a:pPr eaLnBrk="1" hangingPunct="1"/>
              <a:t>111</a:t>
            </a:fld>
            <a:endParaRPr lang="en-US"/>
          </a:p>
        </p:txBody>
      </p:sp>
      <p:sp>
        <p:nvSpPr>
          <p:cNvPr id="52227"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52228"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64A8C339-3275-4A4A-8435-401E302B68E2}" type="slidenum">
              <a:rPr lang="en-US" sz="1200"/>
              <a:pPr algn="r" eaLnBrk="1" hangingPunct="1"/>
              <a:t>112</a:t>
            </a:fld>
            <a:endParaRPr lang="en-US" sz="1200"/>
          </a:p>
        </p:txBody>
      </p:sp>
      <p:sp>
        <p:nvSpPr>
          <p:cNvPr id="53251" name="Rectangle 2"/>
          <p:cNvSpPr>
            <a:spLocks noGrp="1" noRot="1" noChangeAspect="1" noChangeArrowheads="1" noTextEdit="1"/>
          </p:cNvSpPr>
          <p:nvPr>
            <p:ph type="sldImg"/>
          </p:nvPr>
        </p:nvSpPr>
        <p:spPr>
          <a:xfrm>
            <a:off x="1317625" y="877888"/>
            <a:ext cx="4219575" cy="3163887"/>
          </a:xfrm>
          <a:solidFill>
            <a:srgbClr val="FFFFFF"/>
          </a:solidFill>
          <a:ln/>
        </p:spPr>
      </p:sp>
      <p:sp>
        <p:nvSpPr>
          <p:cNvPr id="53252" name="Text Box 3"/>
          <p:cNvSpPr txBox="1">
            <a:spLocks noChangeArrowheads="1"/>
          </p:cNvSpPr>
          <p:nvPr/>
        </p:nvSpPr>
        <p:spPr bwMode="auto">
          <a:xfrm>
            <a:off x="1062038" y="4349750"/>
            <a:ext cx="473868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01688" eaLnBrk="0" hangingPunct="0">
              <a:defRPr>
                <a:solidFill>
                  <a:schemeClr val="tx1"/>
                </a:solidFill>
                <a:latin typeface="Arial" pitchFamily="34" charset="0"/>
                <a:ea typeface="ＭＳ Ｐゴシック" pitchFamily="80" charset="-128"/>
              </a:defRPr>
            </a:lvl1pPr>
            <a:lvl2pPr marL="742950" indent="-285750" defTabSz="801688" eaLnBrk="0" hangingPunct="0">
              <a:defRPr>
                <a:solidFill>
                  <a:schemeClr val="tx1"/>
                </a:solidFill>
                <a:latin typeface="Arial" pitchFamily="34" charset="0"/>
                <a:ea typeface="ＭＳ Ｐゴシック" pitchFamily="80" charset="-128"/>
              </a:defRPr>
            </a:lvl2pPr>
            <a:lvl3pPr marL="1143000" indent="-228600" defTabSz="801688" eaLnBrk="0" hangingPunct="0">
              <a:defRPr>
                <a:solidFill>
                  <a:schemeClr val="tx1"/>
                </a:solidFill>
                <a:latin typeface="Arial" pitchFamily="34" charset="0"/>
                <a:ea typeface="ＭＳ Ｐゴシック" pitchFamily="80" charset="-128"/>
              </a:defRPr>
            </a:lvl3pPr>
            <a:lvl4pPr marL="1600200" indent="-228600" defTabSz="801688" eaLnBrk="0" hangingPunct="0">
              <a:defRPr>
                <a:solidFill>
                  <a:schemeClr val="tx1"/>
                </a:solidFill>
                <a:latin typeface="Arial" pitchFamily="34" charset="0"/>
                <a:ea typeface="ＭＳ Ｐゴシック" pitchFamily="80" charset="-128"/>
              </a:defRPr>
            </a:lvl4pPr>
            <a:lvl5pPr marL="2057400" indent="-228600" defTabSz="801688" eaLnBrk="0" hangingPunct="0">
              <a:defRPr>
                <a:solidFill>
                  <a:schemeClr val="tx1"/>
                </a:solidFill>
                <a:latin typeface="Arial" pitchFamily="34" charset="0"/>
                <a:ea typeface="ＭＳ Ｐゴシック" pitchFamily="80"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80" charset="-128"/>
              </a:defRPr>
            </a:lvl9pPr>
          </a:lstStyle>
          <a:p>
            <a:endParaRPr lang="en-US" sz="2100">
              <a:latin typeface="Helvetica" pitchFamily="80"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xfrm>
            <a:off x="685800" y="4341813"/>
            <a:ext cx="54864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lstStyle/>
          <a:p>
            <a:pPr eaLnBrk="1" hangingPunct="1"/>
            <a:endParaRPr lang="en-US">
              <a:latin typeface="Arial" pitchFamily="34" charset="0"/>
              <a:ea typeface="ＭＳ Ｐゴシック" pitchFamily="80" charset="-128"/>
            </a:endParaRPr>
          </a:p>
        </p:txBody>
      </p:sp>
      <p:sp>
        <p:nvSpPr>
          <p:cNvPr id="542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nchor="b"/>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EDDE86DB-FA96-4C92-8883-F3FEFED0FFD5}" type="slidenum">
              <a:rPr lang="en-US" sz="1200"/>
              <a:pPr algn="r" eaLnBrk="1" hangingPunct="1"/>
              <a:t>113</a:t>
            </a:fld>
            <a:endParaRPr 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xfrm>
            <a:off x="685800" y="4341813"/>
            <a:ext cx="54864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lstStyle/>
          <a:p>
            <a:pPr eaLnBrk="1" hangingPunct="1"/>
            <a:endParaRPr lang="en-US">
              <a:latin typeface="Arial" pitchFamily="34" charset="0"/>
              <a:ea typeface="ＭＳ Ｐゴシック" pitchFamily="80" charset="-128"/>
            </a:endParaRPr>
          </a:p>
        </p:txBody>
      </p:sp>
      <p:sp>
        <p:nvSpPr>
          <p:cNvPr id="553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nchor="b"/>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828E60F9-FD0C-4A32-A54A-46A9ADDEBC9F}" type="slidenum">
              <a:rPr lang="en-US" sz="1200"/>
              <a:pPr algn="r" eaLnBrk="1" hangingPunct="1"/>
              <a:t>114</a:t>
            </a:fld>
            <a:endParaRPr 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xfrm>
            <a:off x="685800" y="4341813"/>
            <a:ext cx="54864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lstStyle/>
          <a:p>
            <a:pPr eaLnBrk="1" hangingPunct="1"/>
            <a:endParaRPr lang="en-US">
              <a:latin typeface="Arial" pitchFamily="34" charset="0"/>
              <a:ea typeface="ＭＳ Ｐゴシック" pitchFamily="80" charset="-128"/>
            </a:endParaRPr>
          </a:p>
        </p:txBody>
      </p:sp>
      <p:sp>
        <p:nvSpPr>
          <p:cNvPr id="563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nchor="b"/>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A3F6F2B8-C283-49ED-B643-E26E8BFD6E68}" type="slidenum">
              <a:rPr lang="en-US" sz="1200"/>
              <a:pPr algn="r" eaLnBrk="1" hangingPunct="1"/>
              <a:t>115</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46639AA2-5C95-4B25-830F-65E4746A0C3E}" type="slidenum">
              <a:rPr lang="en-US" sz="1200" smtClean="0"/>
              <a:pPr eaLnBrk="1" hangingPunct="1"/>
              <a:t>8</a:t>
            </a:fld>
            <a:endParaRPr lang="en-US" sz="1200"/>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xfrm>
            <a:off x="685800" y="4341813"/>
            <a:ext cx="54864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lstStyle/>
          <a:p>
            <a:pPr eaLnBrk="1" hangingPunct="1"/>
            <a:endParaRPr lang="en-US">
              <a:latin typeface="Arial" pitchFamily="34" charset="0"/>
              <a:ea typeface="ＭＳ Ｐゴシック" pitchFamily="80" charset="-128"/>
            </a:endParaRPr>
          </a:p>
        </p:txBody>
      </p:sp>
      <p:sp>
        <p:nvSpPr>
          <p:cNvPr id="573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8" tIns="45624" rIns="91248" bIns="45624" anchor="b"/>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C69CF4CF-DAF9-4251-9E38-207D33D97A3D}" type="slidenum">
              <a:rPr lang="en-US" sz="1200"/>
              <a:pPr algn="r" eaLnBrk="1" hangingPunct="1"/>
              <a:t>116</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8D42CB0D-777C-4AF4-8CB7-3DF0E1D3904B}" type="slidenum">
              <a:rPr lang="en-US" sz="1200" smtClean="0"/>
              <a:pPr eaLnBrk="1" hangingPunct="1"/>
              <a:t>9</a:t>
            </a:fld>
            <a:endParaRPr 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fld id="{5601892F-E355-4560-BC31-611BF4092DA2}" type="slidenum">
              <a:rPr lang="en-US" sz="1200" smtClean="0"/>
              <a:pPr eaLnBrk="1" hangingPunct="1"/>
              <a:t>10</a:t>
            </a:fld>
            <a:endParaRPr lang="en-US" sz="1200"/>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C1EBC7E-3655-4A3E-8A2B-BF46E705E484}" type="datetime1">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3177845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80E116-0BE1-4A6B-AE48-AC432A26E28B}" type="datetime1">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670405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5A53F-63CD-4806-899C-64501538D25F}" type="datetime1">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360357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71C246-CAE9-415B-94A9-E7731406A04E}" type="datetime1">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237568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9B749-20A8-451E-863A-F812CB507A56}" type="datetime1">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1357357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F97284-826A-417C-A44B-ABABC72D6FBD}" type="datetime1">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200308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8D4AAE-BE9C-49FE-9B1E-DA208362C7A6}" type="datetime1">
              <a:rPr lang="en-US" smtClean="0"/>
              <a:pPr/>
              <a:t>12/11/2019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371512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A0AC6D-1366-4327-ABD5-694D27D994BC}" type="datetime1">
              <a:rPr lang="en-US" smtClean="0"/>
              <a:pPr/>
              <a:t>12/11/2019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2082402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6A0442-1494-4BBD-AA2E-1B5D4249AFF4}" type="datetime1">
              <a:rPr lang="en-US" smtClean="0"/>
              <a:pPr/>
              <a:t>12/11/2019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2968902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1AB50-0F70-49C6-9E21-A7B31AEEB80A}" type="datetime1">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53597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1A9E30-C40C-4660-A1FC-690EEF1599AA}" type="datetime1">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3DCC9D-1B76-49AF-835C-51ABA607ADE5}" type="slidenum">
              <a:rPr lang="en-US" smtClean="0"/>
              <a:pPr/>
              <a:t>‹#›</a:t>
            </a:fld>
            <a:endParaRPr lang="en-US"/>
          </a:p>
        </p:txBody>
      </p:sp>
    </p:spTree>
    <p:extLst>
      <p:ext uri="{BB962C8B-B14F-4D97-AF65-F5344CB8AC3E}">
        <p14:creationId xmlns:p14="http://schemas.microsoft.com/office/powerpoint/2010/main" val="473567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F9401-8CCA-441C-9BEF-DE061FD93452}" type="datetime1">
              <a:rPr lang="en-US" smtClean="0"/>
              <a:pPr/>
              <a:t>12/11/2019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3DCC9D-1B76-49AF-835C-51ABA607ADE5}" type="slidenum">
              <a:rPr lang="en-US" smtClean="0"/>
              <a:pPr/>
              <a:t>‹#›</a:t>
            </a:fld>
            <a:endParaRPr lang="en-US"/>
          </a:p>
        </p:txBody>
      </p:sp>
    </p:spTree>
    <p:extLst>
      <p:ext uri="{BB962C8B-B14F-4D97-AF65-F5344CB8AC3E}">
        <p14:creationId xmlns:p14="http://schemas.microsoft.com/office/powerpoint/2010/main" val="2044774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video" Target="file:///\\Client\B$\teaching\NEW\PPRS\PPRS_8\SRTM_hokaido-flug.avi" TargetMode="External"/><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11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w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4" Type="http://schemas.openxmlformats.org/officeDocument/2006/relationships/image" Target="../media/image75.jpeg"/></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p:txBody>
          <a:bodyPr/>
          <a:lstStyle/>
          <a:p>
            <a:pPr eaLnBrk="1" hangingPunct="1"/>
            <a:endParaRPr lang="en-US"/>
          </a:p>
        </p:txBody>
      </p:sp>
      <p:pic>
        <p:nvPicPr>
          <p:cNvPr id="3075" name="Picture 4" descr="picture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6" name="Rectangle 2"/>
          <p:cNvSpPr>
            <a:spLocks noGrp="1" noChangeArrowheads="1"/>
          </p:cNvSpPr>
          <p:nvPr>
            <p:ph type="ctrTitle"/>
          </p:nvPr>
        </p:nvSpPr>
        <p:spPr>
          <a:xfrm>
            <a:off x="1981200" y="1828800"/>
            <a:ext cx="5181600" cy="688975"/>
          </a:xfrm>
        </p:spPr>
        <p:txBody>
          <a:bodyPr>
            <a:noAutofit/>
          </a:bodyPr>
          <a:lstStyle/>
          <a:p>
            <a:pPr eaLnBrk="1" hangingPunct="1">
              <a:defRPr/>
            </a:pPr>
            <a:r>
              <a:rPr lang="en-US" sz="4000" i="1" dirty="0" err="1">
                <a:solidFill>
                  <a:schemeClr val="bg2"/>
                </a:solidFill>
                <a:effectLst>
                  <a:outerShdw blurRad="38100" dist="38100" dir="2700000" algn="tl">
                    <a:srgbClr val="000000"/>
                  </a:outerShdw>
                </a:effectLst>
                <a:latin typeface="Textile" charset="0"/>
              </a:rPr>
              <a:t>Geoinformatics</a:t>
            </a:r>
            <a:r>
              <a:rPr lang="en-US" sz="4000" i="1" dirty="0">
                <a:solidFill>
                  <a:schemeClr val="bg2"/>
                </a:solidFill>
                <a:effectLst>
                  <a:outerShdw blurRad="38100" dist="38100" dir="2700000" algn="tl">
                    <a:srgbClr val="000000"/>
                  </a:outerShdw>
                </a:effectLst>
                <a:latin typeface="Textile" charset="0"/>
              </a:rPr>
              <a:t> </a:t>
            </a:r>
            <a:endParaRPr lang="en-US" sz="4000" dirty="0">
              <a:solidFill>
                <a:schemeClr val="accent2"/>
              </a:solidFill>
              <a:effectLst>
                <a:outerShdw blurRad="38100" dist="38100" dir="2700000" algn="tl">
                  <a:srgbClr val="000000"/>
                </a:outerShdw>
              </a:effectLst>
              <a:latin typeface="Textile" charset="0"/>
            </a:endParaRPr>
          </a:p>
        </p:txBody>
      </p:sp>
      <p:sp>
        <p:nvSpPr>
          <p:cNvPr id="108549" name="Text Box 5"/>
          <p:cNvSpPr txBox="1">
            <a:spLocks noChangeArrowheads="1"/>
          </p:cNvSpPr>
          <p:nvPr/>
        </p:nvSpPr>
        <p:spPr bwMode="auto">
          <a:xfrm>
            <a:off x="2743200" y="3244334"/>
            <a:ext cx="4038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3200" dirty="0" err="1">
                <a:solidFill>
                  <a:schemeClr val="bg1"/>
                </a:solidFill>
              </a:rPr>
              <a:t>Frans</a:t>
            </a:r>
            <a:r>
              <a:rPr lang="en-US" sz="3200" dirty="0">
                <a:solidFill>
                  <a:schemeClr val="bg1"/>
                </a:solidFill>
              </a:rPr>
              <a:t> Richard </a:t>
            </a:r>
            <a:r>
              <a:rPr lang="en-US" sz="3200" dirty="0" err="1">
                <a:solidFill>
                  <a:schemeClr val="bg1"/>
                </a:solidFill>
              </a:rPr>
              <a:t>Kodong</a:t>
            </a:r>
            <a:endParaRPr lang="en-US" sz="3200" dirty="0">
              <a:solidFill>
                <a:schemeClr val="bg1"/>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1</a:t>
            </a:fld>
            <a:endParaRPr lang="en-US"/>
          </a:p>
        </p:txBody>
      </p:sp>
    </p:spTree>
    <p:extLst>
      <p:ext uri="{BB962C8B-B14F-4D97-AF65-F5344CB8AC3E}">
        <p14:creationId xmlns:p14="http://schemas.microsoft.com/office/powerpoint/2010/main" val="113504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28600" y="228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a:spcBef>
                <a:spcPct val="50000"/>
              </a:spcBef>
            </a:pPr>
            <a:endParaRPr lang="en-US">
              <a:latin typeface="Times" pitchFamily="80" charset="0"/>
            </a:endParaRPr>
          </a:p>
        </p:txBody>
      </p:sp>
      <p:graphicFrame>
        <p:nvGraphicFramePr>
          <p:cNvPr id="109660" name="Group 92"/>
          <p:cNvGraphicFramePr>
            <a:graphicFrameLocks noGrp="1"/>
          </p:cNvGraphicFramePr>
          <p:nvPr/>
        </p:nvGraphicFramePr>
        <p:xfrm>
          <a:off x="609600" y="990600"/>
          <a:ext cx="8382000" cy="5465774"/>
        </p:xfrm>
        <a:graphic>
          <a:graphicData uri="http://schemas.openxmlformats.org/drawingml/2006/table">
            <a:tbl>
              <a:tblPr/>
              <a:tblGrid>
                <a:gridCol w="228600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7513">
                  <a:extLst>
                    <a:ext uri="{9D8B030D-6E8A-4147-A177-3AD203B41FA5}">
                      <a16:colId xmlns:a16="http://schemas.microsoft.com/office/drawing/2014/main" val="20003"/>
                    </a:ext>
                  </a:extLst>
                </a:gridCol>
                <a:gridCol w="1336675">
                  <a:extLst>
                    <a:ext uri="{9D8B030D-6E8A-4147-A177-3AD203B41FA5}">
                      <a16:colId xmlns:a16="http://schemas.microsoft.com/office/drawing/2014/main" val="20004"/>
                    </a:ext>
                  </a:extLst>
                </a:gridCol>
                <a:gridCol w="1169987">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60951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Property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X</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Z</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(elevation)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Z</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(depth)</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20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Seismicity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Earthquake location</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Gravity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Density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49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Aeromagnetic</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Magnetic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Susceptibility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Seismic Reflection</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Arrival times</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475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Seismic Refraction</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Arrival times</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23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Electromagnetic</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Electrical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conductivity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5713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Heat Flow</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Thermal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conductivity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229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Drill Hole Data</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Depth,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Lithology, Physical properties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349" name="Rectangle 85"/>
          <p:cNvSpPr>
            <a:spLocks noChangeArrowheads="1"/>
          </p:cNvSpPr>
          <p:nvPr/>
        </p:nvSpPr>
        <p:spPr bwMode="auto">
          <a:xfrm>
            <a:off x="1066800" y="17526000"/>
            <a:ext cx="7597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ts val="1200"/>
              </a:spcBef>
              <a:buFontTx/>
              <a:buChar char="•"/>
            </a:pPr>
            <a:r>
              <a:rPr lang="en-US" sz="3200">
                <a:latin typeface="Arial" charset="0"/>
              </a:rPr>
              <a:t>A </a:t>
            </a:r>
            <a:r>
              <a:rPr lang="en-US" sz="3200" b="1" i="1">
                <a:latin typeface="Arial" charset="0"/>
              </a:rPr>
              <a:t>GEOINFORMATICS</a:t>
            </a:r>
            <a:r>
              <a:rPr lang="en-US" sz="3200">
                <a:latin typeface="Arial" charset="0"/>
              </a:rPr>
              <a:t> DATA SCHEME </a:t>
            </a:r>
          </a:p>
        </p:txBody>
      </p:sp>
      <p:sp>
        <p:nvSpPr>
          <p:cNvPr id="109654" name="Rectangle 86"/>
          <p:cNvSpPr>
            <a:spLocks noGrp="1" noChangeArrowheads="1"/>
          </p:cNvSpPr>
          <p:nvPr>
            <p:ph type="title" idx="4294967295"/>
          </p:nvPr>
        </p:nvSpPr>
        <p:spPr>
          <a:xfrm>
            <a:off x="762000" y="304800"/>
            <a:ext cx="7772400" cy="381000"/>
          </a:xfrm>
        </p:spPr>
        <p:txBody>
          <a:bodyPr>
            <a:normAutofit fontScale="90000"/>
          </a:bodyPr>
          <a:lstStyle/>
          <a:p>
            <a:pPr eaLnBrk="1" hangingPunct="1">
              <a:defRPr/>
            </a:pPr>
            <a:r>
              <a:rPr lang="en-US" sz="3600" i="1">
                <a:effectLst>
                  <a:outerShdw blurRad="38100" dist="38100" dir="2700000" algn="tl">
                    <a:srgbClr val="000000"/>
                  </a:outerShdw>
                </a:effectLst>
              </a:rPr>
              <a:t>Data systems needed</a:t>
            </a:r>
            <a:endParaRPr lang="en-US"/>
          </a:p>
        </p:txBody>
      </p:sp>
      <p:sp>
        <p:nvSpPr>
          <p:cNvPr id="2" name="Slide Number Placeholder 1"/>
          <p:cNvSpPr>
            <a:spLocks noGrp="1"/>
          </p:cNvSpPr>
          <p:nvPr>
            <p:ph type="sldNum" sz="quarter" idx="12"/>
          </p:nvPr>
        </p:nvSpPr>
        <p:spPr/>
        <p:txBody>
          <a:bodyPr/>
          <a:lstStyle/>
          <a:p>
            <a:fld id="{BF3DCC9D-1B76-49AF-835C-51ABA607ADE5}" type="slidenum">
              <a:rPr lang="en-US" smtClean="0"/>
              <a:pPr/>
              <a:t>10</a:t>
            </a:fld>
            <a:endParaRPr lang="en-US"/>
          </a:p>
        </p:txBody>
      </p:sp>
    </p:spTree>
    <p:extLst>
      <p:ext uri="{BB962C8B-B14F-4D97-AF65-F5344CB8AC3E}">
        <p14:creationId xmlns:p14="http://schemas.microsoft.com/office/powerpoint/2010/main" val="149195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BCF55E5E-D95F-46CD-9994-C601C35B31BA}" type="slidenum">
              <a:rPr lang="en-US" smtClean="0"/>
              <a:pPr eaLnBrk="1" hangingPunct="1"/>
              <a:t>100</a:t>
            </a:fld>
            <a:endParaRPr lang="en-US"/>
          </a:p>
        </p:txBody>
      </p:sp>
      <p:sp>
        <p:nvSpPr>
          <p:cNvPr id="15363" name="Rectangle 2"/>
          <p:cNvSpPr>
            <a:spLocks noGrp="1" noChangeArrowheads="1"/>
          </p:cNvSpPr>
          <p:nvPr>
            <p:ph type="title"/>
          </p:nvPr>
        </p:nvSpPr>
        <p:spPr>
          <a:xfrm>
            <a:off x="330200" y="908050"/>
            <a:ext cx="8489950" cy="936625"/>
          </a:xfrm>
        </p:spPr>
        <p:txBody>
          <a:bodyPr lIns="0" tIns="0" rIns="0" bIns="0" anchor="ctr"/>
          <a:lstStyle/>
          <a:p>
            <a:pPr marL="342900" indent="-342900" algn="ctr" eaLnBrk="1" hangingPunct="1"/>
            <a:r>
              <a:rPr lang="en-GB" sz="4000">
                <a:ea typeface="ＭＳ Ｐゴシック" pitchFamily="80" charset="-128"/>
              </a:rPr>
              <a:t>Physical Basis</a:t>
            </a:r>
          </a:p>
        </p:txBody>
      </p:sp>
      <p:sp>
        <p:nvSpPr>
          <p:cNvPr id="15364" name="Rectangle 3"/>
          <p:cNvSpPr>
            <a:spLocks noGrp="1" noChangeArrowheads="1"/>
          </p:cNvSpPr>
          <p:nvPr>
            <p:ph type="body" idx="1"/>
          </p:nvPr>
        </p:nvSpPr>
        <p:spPr>
          <a:xfrm>
            <a:off x="323850" y="2060575"/>
            <a:ext cx="8496300" cy="4464050"/>
          </a:xfrm>
        </p:spPr>
        <p:txBody>
          <a:bodyPr lIns="0" tIns="0" rIns="0" bIns="0"/>
          <a:lstStyle/>
          <a:p>
            <a:pPr eaLnBrk="1" hangingPunct="1">
              <a:spcBef>
                <a:spcPct val="0"/>
              </a:spcBef>
              <a:spcAft>
                <a:spcPts val="1413"/>
              </a:spcAft>
            </a:pPr>
            <a:r>
              <a:rPr lang="en-GB">
                <a:ea typeface="ＭＳ Ｐゴシック" pitchFamily="80" charset="-128"/>
              </a:rPr>
              <a:t>measurement of EM radiation</a:t>
            </a:r>
          </a:p>
          <a:p>
            <a:pPr lvl="1" eaLnBrk="1" hangingPunct="1">
              <a:spcBef>
                <a:spcPct val="0"/>
              </a:spcBef>
              <a:spcAft>
                <a:spcPts val="1125"/>
              </a:spcAft>
            </a:pPr>
            <a:r>
              <a:rPr lang="en-GB">
                <a:ea typeface="ＭＳ Ｐゴシック" pitchFamily="80" charset="-128"/>
              </a:rPr>
              <a:t>scattered, reflected</a:t>
            </a:r>
          </a:p>
          <a:p>
            <a:pPr eaLnBrk="1" hangingPunct="1">
              <a:spcBef>
                <a:spcPct val="0"/>
              </a:spcBef>
              <a:spcAft>
                <a:spcPts val="1413"/>
              </a:spcAft>
            </a:pPr>
            <a:r>
              <a:rPr lang="en-GB">
                <a:ea typeface="ＭＳ Ｐゴシック" pitchFamily="80" charset="-128"/>
              </a:rPr>
              <a:t>energy sources</a:t>
            </a:r>
          </a:p>
          <a:p>
            <a:pPr lvl="1" eaLnBrk="1" hangingPunct="1">
              <a:spcBef>
                <a:spcPct val="0"/>
              </a:spcBef>
              <a:spcAft>
                <a:spcPts val="1125"/>
              </a:spcAft>
            </a:pPr>
            <a:r>
              <a:rPr lang="en-GB">
                <a:ea typeface="ＭＳ Ｐゴシック" pitchFamily="80" charset="-128"/>
              </a:rPr>
              <a:t>Sun, Earth</a:t>
            </a:r>
          </a:p>
          <a:p>
            <a:pPr lvl="1" eaLnBrk="1" hangingPunct="1">
              <a:spcBef>
                <a:spcPct val="0"/>
              </a:spcBef>
              <a:spcAft>
                <a:spcPts val="1125"/>
              </a:spcAft>
            </a:pPr>
            <a:r>
              <a:rPr lang="en-GB">
                <a:ea typeface="ＭＳ Ｐゴシック" pitchFamily="80" charset="-128"/>
              </a:rPr>
              <a:t>artificial</a:t>
            </a:r>
          </a:p>
          <a:p>
            <a:pPr eaLnBrk="1" hangingPunct="1">
              <a:spcBef>
                <a:spcPct val="0"/>
              </a:spcBef>
              <a:spcAft>
                <a:spcPts val="1413"/>
              </a:spcAft>
            </a:pPr>
            <a:r>
              <a:rPr lang="en-GB">
                <a:ea typeface="ＭＳ Ｐゴシック" pitchFamily="80" charset="-128"/>
              </a:rPr>
              <a:t>source properties</a:t>
            </a:r>
          </a:p>
          <a:p>
            <a:pPr lvl="1" eaLnBrk="1" hangingPunct="1">
              <a:spcBef>
                <a:spcPct val="0"/>
              </a:spcBef>
              <a:spcAft>
                <a:spcPts val="1125"/>
              </a:spcAft>
            </a:pPr>
            <a:r>
              <a:rPr lang="en-GB">
                <a:ea typeface="ＭＳ Ｐゴシック" pitchFamily="80" charset="-128"/>
              </a:rPr>
              <a:t>vary in intensity AND across wavelengths</a:t>
            </a:r>
          </a:p>
        </p:txBody>
      </p:sp>
    </p:spTree>
    <p:extLst>
      <p:ext uri="{BB962C8B-B14F-4D97-AF65-F5344CB8AC3E}">
        <p14:creationId xmlns:p14="http://schemas.microsoft.com/office/powerpoint/2010/main" val="4385467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707C98B6-F84A-493C-80A1-965F97BC22F4}" type="slidenum">
              <a:rPr lang="en-US" smtClean="0"/>
              <a:pPr eaLnBrk="1" hangingPunct="1"/>
              <a:t>101</a:t>
            </a:fld>
            <a:endParaRPr lang="en-US"/>
          </a:p>
        </p:txBody>
      </p:sp>
      <p:sp>
        <p:nvSpPr>
          <p:cNvPr id="16387" name="Rectangle 2"/>
          <p:cNvSpPr>
            <a:spLocks noGrp="1" noChangeArrowheads="1"/>
          </p:cNvSpPr>
          <p:nvPr>
            <p:ph type="title"/>
          </p:nvPr>
        </p:nvSpPr>
        <p:spPr>
          <a:xfrm>
            <a:off x="330200" y="908050"/>
            <a:ext cx="8489950" cy="1008063"/>
          </a:xfrm>
        </p:spPr>
        <p:txBody>
          <a:bodyPr lIns="0" tIns="0" rIns="0" bIns="0" anchor="ctr"/>
          <a:lstStyle/>
          <a:p>
            <a:pPr marL="342900" indent="-342900" algn="ctr" eaLnBrk="1" hangingPunct="1"/>
            <a:r>
              <a:rPr lang="en-GB" sz="4000">
                <a:ea typeface="ＭＳ Ｐゴシック" pitchFamily="80" charset="-128"/>
              </a:rPr>
              <a:t>EM radiation</a:t>
            </a:r>
          </a:p>
        </p:txBody>
      </p:sp>
      <p:sp>
        <p:nvSpPr>
          <p:cNvPr id="16388" name="Rectangle 3"/>
          <p:cNvSpPr>
            <a:spLocks noGrp="1" noChangeArrowheads="1"/>
          </p:cNvSpPr>
          <p:nvPr>
            <p:ph type="body" idx="1"/>
          </p:nvPr>
        </p:nvSpPr>
        <p:spPr>
          <a:xfrm>
            <a:off x="395288" y="2133600"/>
            <a:ext cx="8489950" cy="3459163"/>
          </a:xfrm>
        </p:spPr>
        <p:txBody>
          <a:bodyPr lIns="0" tIns="0" rIns="0" bIns="0"/>
          <a:lstStyle/>
          <a:p>
            <a:pPr eaLnBrk="1" hangingPunct="1">
              <a:spcBef>
                <a:spcPct val="0"/>
              </a:spcBef>
              <a:spcAft>
                <a:spcPts val="1413"/>
              </a:spcAft>
            </a:pPr>
            <a:r>
              <a:rPr lang="en-GB">
                <a:ea typeface="ＭＳ Ｐゴシック" pitchFamily="80" charset="-128"/>
              </a:rPr>
              <a:t>emitted, scattered or absorbed</a:t>
            </a:r>
          </a:p>
          <a:p>
            <a:pPr eaLnBrk="1" hangingPunct="1">
              <a:spcBef>
                <a:spcPct val="0"/>
              </a:spcBef>
              <a:spcAft>
                <a:spcPts val="1413"/>
              </a:spcAft>
            </a:pPr>
            <a:r>
              <a:rPr lang="en-GB">
                <a:ea typeface="ＭＳ Ｐゴシック" pitchFamily="80" charset="-128"/>
              </a:rPr>
              <a:t>intrinsic properties (emission, scattering, absorption)</a:t>
            </a:r>
          </a:p>
          <a:p>
            <a:pPr lvl="1" eaLnBrk="1" hangingPunct="1">
              <a:spcBef>
                <a:spcPct val="0"/>
              </a:spcBef>
              <a:spcAft>
                <a:spcPts val="1125"/>
              </a:spcAft>
            </a:pPr>
            <a:r>
              <a:rPr lang="en-GB">
                <a:ea typeface="ＭＳ Ｐゴシック" pitchFamily="80" charset="-128"/>
              </a:rPr>
              <a:t>vary with wavelength</a:t>
            </a:r>
          </a:p>
          <a:p>
            <a:pPr lvl="1" eaLnBrk="1" hangingPunct="1">
              <a:spcBef>
                <a:spcPct val="0"/>
              </a:spcBef>
              <a:spcAft>
                <a:spcPts val="1125"/>
              </a:spcAft>
            </a:pPr>
            <a:r>
              <a:rPr lang="en-GB">
                <a:ea typeface="ＭＳ Ｐゴシック" pitchFamily="80" charset="-128"/>
              </a:rPr>
              <a:t>vary with physical / chemical properties</a:t>
            </a:r>
          </a:p>
          <a:p>
            <a:pPr lvl="1" eaLnBrk="1" hangingPunct="1">
              <a:spcBef>
                <a:spcPct val="0"/>
              </a:spcBef>
              <a:spcAft>
                <a:spcPts val="1125"/>
              </a:spcAft>
            </a:pPr>
            <a:r>
              <a:rPr lang="en-GB">
                <a:ea typeface="ＭＳ Ｐゴシック" pitchFamily="80" charset="-128"/>
              </a:rPr>
              <a:t>can vary with viewing angle</a:t>
            </a:r>
          </a:p>
        </p:txBody>
      </p:sp>
    </p:spTree>
    <p:extLst>
      <p:ext uri="{BB962C8B-B14F-4D97-AF65-F5344CB8AC3E}">
        <p14:creationId xmlns:p14="http://schemas.microsoft.com/office/powerpoint/2010/main" val="592778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329B18DA-FFA7-4F3F-99D5-45356790E720}" type="slidenum">
              <a:rPr lang="en-US" smtClean="0"/>
              <a:pPr eaLnBrk="1" hangingPunct="1"/>
              <a:t>102</a:t>
            </a:fld>
            <a:endParaRPr lang="en-US"/>
          </a:p>
        </p:txBody>
      </p:sp>
      <p:sp>
        <p:nvSpPr>
          <p:cNvPr id="17411" name="Rectangle 2"/>
          <p:cNvSpPr>
            <a:spLocks noGrp="1" noChangeArrowheads="1"/>
          </p:cNvSpPr>
          <p:nvPr>
            <p:ph type="title"/>
          </p:nvPr>
        </p:nvSpPr>
        <p:spPr>
          <a:xfrm>
            <a:off x="468313" y="620713"/>
            <a:ext cx="8489950" cy="720725"/>
          </a:xfrm>
        </p:spPr>
        <p:txBody>
          <a:bodyPr lIns="0" tIns="0" rIns="0" bIns="0" anchor="ctr"/>
          <a:lstStyle/>
          <a:p>
            <a:pPr marL="342900" indent="-342900" algn="ctr" eaLnBrk="1" hangingPunct="1"/>
            <a:r>
              <a:rPr lang="en-GB">
                <a:ea typeface="ＭＳ Ｐゴシック" pitchFamily="80" charset="-128"/>
              </a:rPr>
              <a:t>Data Acquisition</a:t>
            </a:r>
          </a:p>
        </p:txBody>
      </p:sp>
      <p:sp>
        <p:nvSpPr>
          <p:cNvPr id="17412" name="Rectangle 3"/>
          <p:cNvSpPr>
            <a:spLocks noGrp="1" noChangeArrowheads="1"/>
          </p:cNvSpPr>
          <p:nvPr>
            <p:ph type="body" idx="1"/>
          </p:nvPr>
        </p:nvSpPr>
        <p:spPr>
          <a:xfrm>
            <a:off x="703263" y="1295400"/>
            <a:ext cx="3695700" cy="5376863"/>
          </a:xfrm>
        </p:spPr>
        <p:txBody>
          <a:bodyPr lIns="0" tIns="0" rIns="0" bIns="0"/>
          <a:lstStyle/>
          <a:p>
            <a:pPr eaLnBrk="1" hangingPunct="1">
              <a:spcBef>
                <a:spcPct val="0"/>
              </a:spcBef>
              <a:spcAft>
                <a:spcPts val="1413"/>
              </a:spcAft>
            </a:pPr>
            <a:r>
              <a:rPr lang="en-GB" sz="1600">
                <a:ea typeface="ＭＳ Ｐゴシック" pitchFamily="80" charset="-128"/>
              </a:rPr>
              <a:t>RS instrument measures energy received</a:t>
            </a:r>
          </a:p>
          <a:p>
            <a:pPr lvl="1" eaLnBrk="1" hangingPunct="1">
              <a:spcBef>
                <a:spcPct val="0"/>
              </a:spcBef>
              <a:spcAft>
                <a:spcPts val="1413"/>
              </a:spcAft>
            </a:pPr>
            <a:r>
              <a:rPr lang="en-GB" sz="1600">
                <a:ea typeface="ＭＳ Ｐゴシック" pitchFamily="80" charset="-128"/>
              </a:rPr>
              <a:t>3 useful areas of the spectrum:-</a:t>
            </a:r>
          </a:p>
          <a:p>
            <a:pPr eaLnBrk="1" hangingPunct="1">
              <a:spcBef>
                <a:spcPct val="0"/>
              </a:spcBef>
              <a:spcAft>
                <a:spcPts val="1413"/>
              </a:spcAft>
              <a:buFontTx/>
              <a:buNone/>
            </a:pPr>
            <a:r>
              <a:rPr lang="en-GB" sz="1600" i="1">
                <a:solidFill>
                  <a:srgbClr val="FF0000"/>
                </a:solidFill>
                <a:ea typeface="ＭＳ Ｐゴシック" pitchFamily="80" charset="-128"/>
              </a:rPr>
              <a:t>1)  Visible / near / mid infrared</a:t>
            </a:r>
          </a:p>
          <a:p>
            <a:pPr lvl="1" eaLnBrk="1" hangingPunct="1">
              <a:spcBef>
                <a:spcPct val="0"/>
              </a:spcBef>
              <a:spcAft>
                <a:spcPts val="1125"/>
              </a:spcAft>
            </a:pPr>
            <a:r>
              <a:rPr lang="en-GB" sz="1600" b="1">
                <a:ea typeface="ＭＳ Ｐゴシック" pitchFamily="80" charset="-128"/>
              </a:rPr>
              <a:t>passive</a:t>
            </a:r>
          </a:p>
          <a:p>
            <a:pPr lvl="2" eaLnBrk="1" hangingPunct="1">
              <a:spcBef>
                <a:spcPct val="0"/>
              </a:spcBef>
              <a:spcAft>
                <a:spcPts val="838"/>
              </a:spcAft>
            </a:pPr>
            <a:r>
              <a:rPr lang="en-GB" sz="1600">
                <a:ea typeface="ＭＳ Ｐゴシック" pitchFamily="80" charset="-128"/>
              </a:rPr>
              <a:t>solar energy reflected by the surface</a:t>
            </a:r>
          </a:p>
          <a:p>
            <a:pPr lvl="2" eaLnBrk="1" hangingPunct="1">
              <a:spcBef>
                <a:spcPct val="0"/>
              </a:spcBef>
              <a:spcAft>
                <a:spcPts val="838"/>
              </a:spcAft>
            </a:pPr>
            <a:r>
              <a:rPr lang="en-GB" sz="1600">
                <a:ea typeface="ＭＳ Ｐゴシック" pitchFamily="80" charset="-128"/>
              </a:rPr>
              <a:t>determine surface (spectral) reflectance</a:t>
            </a:r>
          </a:p>
          <a:p>
            <a:pPr lvl="1" eaLnBrk="1" hangingPunct="1">
              <a:spcBef>
                <a:spcPct val="0"/>
              </a:spcBef>
              <a:spcAft>
                <a:spcPts val="1125"/>
              </a:spcAft>
            </a:pPr>
            <a:r>
              <a:rPr lang="en-GB" sz="1600" b="1">
                <a:ea typeface="ＭＳ Ｐゴシック" pitchFamily="80" charset="-128"/>
              </a:rPr>
              <a:t>active</a:t>
            </a:r>
          </a:p>
          <a:p>
            <a:pPr lvl="2" eaLnBrk="1" hangingPunct="1">
              <a:spcBef>
                <a:spcPct val="0"/>
              </a:spcBef>
              <a:spcAft>
                <a:spcPts val="838"/>
              </a:spcAft>
            </a:pPr>
            <a:r>
              <a:rPr lang="en-GB" sz="1600">
                <a:ea typeface="ＭＳ Ｐゴシック" pitchFamily="80" charset="-128"/>
              </a:rPr>
              <a:t>LIDAR - active laser pulse</a:t>
            </a:r>
          </a:p>
          <a:p>
            <a:pPr lvl="2" eaLnBrk="1" hangingPunct="1">
              <a:spcBef>
                <a:spcPct val="0"/>
              </a:spcBef>
              <a:spcAft>
                <a:spcPts val="838"/>
              </a:spcAft>
            </a:pPr>
            <a:r>
              <a:rPr lang="en-GB" sz="1600">
                <a:ea typeface="ＭＳ Ｐゴシック" pitchFamily="80" charset="-128"/>
              </a:rPr>
              <a:t>time delay (height)</a:t>
            </a:r>
          </a:p>
          <a:p>
            <a:pPr lvl="2" eaLnBrk="1" hangingPunct="1">
              <a:spcBef>
                <a:spcPct val="0"/>
              </a:spcBef>
              <a:spcAft>
                <a:spcPts val="838"/>
              </a:spcAft>
            </a:pPr>
            <a:r>
              <a:rPr lang="en-GB" sz="1600">
                <a:ea typeface="ＭＳ Ｐゴシック" pitchFamily="80" charset="-128"/>
              </a:rPr>
              <a:t>induce florescence (chlorophyll)</a:t>
            </a:r>
            <a:endParaRPr lang="en-GB" sz="2400">
              <a:ea typeface="ＭＳ Ｐゴシック" pitchFamily="80" charset="-128"/>
            </a:endParaRPr>
          </a:p>
        </p:txBody>
      </p:sp>
      <p:sp>
        <p:nvSpPr>
          <p:cNvPr id="17413" name="Rectangle 4"/>
          <p:cNvSpPr>
            <a:spLocks noChangeArrowheads="1"/>
          </p:cNvSpPr>
          <p:nvPr/>
        </p:nvSpPr>
        <p:spPr bwMode="auto">
          <a:xfrm>
            <a:off x="4714875" y="1295400"/>
            <a:ext cx="3694113"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spcAft>
                <a:spcPts val="1413"/>
              </a:spcAft>
            </a:pPr>
            <a:r>
              <a:rPr lang="en-GB" sz="1600" i="1">
                <a:solidFill>
                  <a:srgbClr val="FF0000"/>
                </a:solidFill>
              </a:rPr>
              <a:t>2)  Thermal infrared</a:t>
            </a:r>
          </a:p>
          <a:p>
            <a:pPr marL="742950" lvl="1" indent="-285750">
              <a:spcAft>
                <a:spcPts val="1125"/>
              </a:spcAft>
              <a:buFontTx/>
              <a:buChar char="–"/>
            </a:pPr>
            <a:r>
              <a:rPr lang="en-GB" sz="1600"/>
              <a:t>energy measured - temperature of surface and emissivity</a:t>
            </a:r>
          </a:p>
          <a:p>
            <a:pPr marL="342900" indent="-342900">
              <a:spcAft>
                <a:spcPts val="1413"/>
              </a:spcAft>
            </a:pPr>
            <a:r>
              <a:rPr lang="en-GB" sz="1600" i="1">
                <a:solidFill>
                  <a:srgbClr val="FF0000"/>
                </a:solidFill>
              </a:rPr>
              <a:t>3)  Microwave</a:t>
            </a:r>
          </a:p>
          <a:p>
            <a:pPr marL="742950" lvl="1" indent="-285750">
              <a:spcAft>
                <a:spcPts val="1125"/>
              </a:spcAft>
              <a:buFontTx/>
              <a:buChar char="–"/>
            </a:pPr>
            <a:r>
              <a:rPr lang="en-GB" sz="1600" b="1"/>
              <a:t>active</a:t>
            </a:r>
          </a:p>
          <a:p>
            <a:pPr marL="1143000" lvl="2" indent="-228600">
              <a:spcAft>
                <a:spcPts val="838"/>
              </a:spcAft>
              <a:buFontTx/>
              <a:buChar char="•"/>
            </a:pPr>
            <a:r>
              <a:rPr lang="en-GB" sz="1600"/>
              <a:t>microwave pulse transmitted</a:t>
            </a:r>
          </a:p>
          <a:p>
            <a:pPr marL="1143000" lvl="2" indent="-228600">
              <a:spcAft>
                <a:spcPts val="838"/>
              </a:spcAft>
              <a:buFontTx/>
              <a:buChar char="•"/>
            </a:pPr>
            <a:r>
              <a:rPr lang="en-GB" sz="1600"/>
              <a:t>measure amount scattered back</a:t>
            </a:r>
          </a:p>
          <a:p>
            <a:pPr marL="1143000" lvl="2" indent="-228600">
              <a:spcAft>
                <a:spcPts val="838"/>
              </a:spcAft>
              <a:buFontTx/>
              <a:buChar char="•"/>
            </a:pPr>
            <a:r>
              <a:rPr lang="en-GB" sz="1600"/>
              <a:t>infer scattering</a:t>
            </a:r>
          </a:p>
          <a:p>
            <a:pPr marL="742950" lvl="1" indent="-285750">
              <a:spcAft>
                <a:spcPts val="1125"/>
              </a:spcAft>
              <a:buFontTx/>
              <a:buChar char="–"/>
            </a:pPr>
            <a:r>
              <a:rPr lang="en-GB" sz="1600" b="1"/>
              <a:t>passive</a:t>
            </a:r>
          </a:p>
          <a:p>
            <a:pPr marL="1143000" lvl="2" indent="-228600">
              <a:spcAft>
                <a:spcPts val="838"/>
              </a:spcAft>
              <a:buFontTx/>
              <a:buChar char="•"/>
            </a:pPr>
            <a:r>
              <a:rPr lang="en-GB" sz="1600"/>
              <a:t>emitted energy at shorter end of microwave spectrum</a:t>
            </a:r>
          </a:p>
        </p:txBody>
      </p:sp>
    </p:spTree>
    <p:extLst>
      <p:ext uri="{BB962C8B-B14F-4D97-AF65-F5344CB8AC3E}">
        <p14:creationId xmlns:p14="http://schemas.microsoft.com/office/powerpoint/2010/main" val="16120514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91B8C4F4-67A8-41E0-8EFD-64D08D6B517F}" type="slidenum">
              <a:rPr lang="en-US" smtClean="0"/>
              <a:pPr eaLnBrk="1" hangingPunct="1"/>
              <a:t>103</a:t>
            </a:fld>
            <a:endParaRPr lang="en-US"/>
          </a:p>
        </p:txBody>
      </p:sp>
      <p:sp>
        <p:nvSpPr>
          <p:cNvPr id="18435" name="Rectangle 2"/>
          <p:cNvSpPr>
            <a:spLocks noGrp="1" noChangeArrowheads="1"/>
          </p:cNvSpPr>
          <p:nvPr>
            <p:ph type="title"/>
          </p:nvPr>
        </p:nvSpPr>
        <p:spPr>
          <a:xfrm>
            <a:off x="330200" y="908050"/>
            <a:ext cx="8489950" cy="720725"/>
          </a:xfrm>
        </p:spPr>
        <p:txBody>
          <a:bodyPr lIns="0" tIns="0" rIns="0" bIns="0" anchor="ctr"/>
          <a:lstStyle/>
          <a:p>
            <a:pPr marL="342900" indent="-342900" algn="ctr" eaLnBrk="1" hangingPunct="1"/>
            <a:r>
              <a:rPr lang="en-GB">
                <a:ea typeface="ＭＳ Ｐゴシック" pitchFamily="80" charset="-128"/>
              </a:rPr>
              <a:t>Image Formation</a:t>
            </a:r>
          </a:p>
        </p:txBody>
      </p:sp>
      <p:sp>
        <p:nvSpPr>
          <p:cNvPr id="18436" name="Rectangle 3"/>
          <p:cNvSpPr>
            <a:spLocks noGrp="1" noChangeArrowheads="1"/>
          </p:cNvSpPr>
          <p:nvPr>
            <p:ph type="body" idx="1"/>
          </p:nvPr>
        </p:nvSpPr>
        <p:spPr>
          <a:xfrm>
            <a:off x="250825" y="2708275"/>
            <a:ext cx="8489950" cy="3459163"/>
          </a:xfrm>
        </p:spPr>
        <p:txBody>
          <a:bodyPr lIns="0" tIns="0" rIns="0" bIns="0">
            <a:normAutofit lnSpcReduction="10000"/>
          </a:bodyPr>
          <a:lstStyle/>
          <a:p>
            <a:pPr eaLnBrk="1" hangingPunct="1">
              <a:spcBef>
                <a:spcPct val="0"/>
              </a:spcBef>
              <a:spcAft>
                <a:spcPts val="1413"/>
              </a:spcAft>
            </a:pPr>
            <a:r>
              <a:rPr lang="en-GB" sz="1600">
                <a:ea typeface="ＭＳ Ｐゴシック" pitchFamily="80" charset="-128"/>
              </a:rPr>
              <a:t>Photographic (visible / NIR, recorded on film, (near) instantaneous</a:t>
            </a:r>
            <a:r>
              <a:rPr lang="en-GB" sz="1800">
                <a:ea typeface="ＭＳ Ｐゴシック" pitchFamily="80" charset="-128"/>
              </a:rPr>
              <a:t>)</a:t>
            </a:r>
            <a:endParaRPr lang="en-GB" sz="1800" i="1">
              <a:ea typeface="ＭＳ Ｐゴシック" pitchFamily="80" charset="-128"/>
            </a:endParaRPr>
          </a:p>
          <a:p>
            <a:pPr eaLnBrk="1" hangingPunct="1">
              <a:spcBef>
                <a:spcPct val="0"/>
              </a:spcBef>
              <a:spcAft>
                <a:spcPts val="1413"/>
              </a:spcAft>
            </a:pPr>
            <a:r>
              <a:rPr lang="en-GB" sz="1800" i="1">
                <a:ea typeface="ＭＳ Ｐゴシック" pitchFamily="80" charset="-128"/>
              </a:rPr>
              <a:t>whiskbroom scanner</a:t>
            </a:r>
            <a:endParaRPr lang="en-GB" sz="1800">
              <a:ea typeface="ＭＳ Ｐゴシック" pitchFamily="80" charset="-128"/>
            </a:endParaRPr>
          </a:p>
          <a:p>
            <a:pPr lvl="1" eaLnBrk="1" hangingPunct="1">
              <a:spcBef>
                <a:spcPct val="0"/>
              </a:spcBef>
              <a:spcAft>
                <a:spcPts val="1125"/>
              </a:spcAft>
            </a:pPr>
            <a:r>
              <a:rPr lang="en-GB" sz="1600">
                <a:ea typeface="ＭＳ Ｐゴシック" pitchFamily="80" charset="-128"/>
              </a:rPr>
              <a:t>visible / NIR / MIR / TIR</a:t>
            </a:r>
          </a:p>
          <a:p>
            <a:pPr lvl="1" eaLnBrk="1" hangingPunct="1">
              <a:spcBef>
                <a:spcPct val="0"/>
              </a:spcBef>
              <a:spcAft>
                <a:spcPts val="1125"/>
              </a:spcAft>
            </a:pPr>
            <a:r>
              <a:rPr lang="en-GB" sz="1600">
                <a:ea typeface="ＭＳ Ｐゴシック" pitchFamily="80" charset="-128"/>
              </a:rPr>
              <a:t>point sensor using rotating mirror, build up image as mirror scans</a:t>
            </a:r>
          </a:p>
          <a:p>
            <a:pPr lvl="1" eaLnBrk="1" hangingPunct="1">
              <a:spcBef>
                <a:spcPct val="0"/>
              </a:spcBef>
              <a:spcAft>
                <a:spcPts val="1125"/>
              </a:spcAft>
            </a:pPr>
            <a:r>
              <a:rPr lang="en-GB" sz="1600">
                <a:ea typeface="ＭＳ Ｐゴシック" pitchFamily="80" charset="-128"/>
              </a:rPr>
              <a:t>Landsat MSS, TM</a:t>
            </a:r>
            <a:endParaRPr lang="en-GB" sz="1600" i="1">
              <a:ea typeface="ＭＳ Ｐゴシック" pitchFamily="80" charset="-128"/>
            </a:endParaRPr>
          </a:p>
          <a:p>
            <a:pPr eaLnBrk="1" hangingPunct="1">
              <a:spcBef>
                <a:spcPct val="0"/>
              </a:spcBef>
              <a:spcAft>
                <a:spcPts val="1413"/>
              </a:spcAft>
            </a:pPr>
            <a:r>
              <a:rPr lang="en-GB" sz="1800" i="1">
                <a:ea typeface="ＭＳ Ｐゴシック" pitchFamily="80" charset="-128"/>
              </a:rPr>
              <a:t>Pushbroom scanner</a:t>
            </a:r>
            <a:endParaRPr lang="en-GB" sz="1800">
              <a:ea typeface="ＭＳ Ｐゴシック" pitchFamily="80" charset="-128"/>
            </a:endParaRPr>
          </a:p>
          <a:p>
            <a:pPr lvl="1" eaLnBrk="1" hangingPunct="1">
              <a:spcBef>
                <a:spcPct val="0"/>
              </a:spcBef>
              <a:spcAft>
                <a:spcPts val="1125"/>
              </a:spcAft>
            </a:pPr>
            <a:r>
              <a:rPr lang="en-GB" sz="1600">
                <a:ea typeface="ＭＳ Ｐゴシック" pitchFamily="80" charset="-128"/>
              </a:rPr>
              <a:t>mainly visible / NIR</a:t>
            </a:r>
          </a:p>
          <a:p>
            <a:pPr lvl="1" eaLnBrk="1" hangingPunct="1">
              <a:spcBef>
                <a:spcPct val="0"/>
              </a:spcBef>
              <a:spcAft>
                <a:spcPts val="1125"/>
              </a:spcAft>
            </a:pPr>
            <a:r>
              <a:rPr lang="en-GB" sz="1600">
                <a:ea typeface="ＭＳ Ｐゴシック" pitchFamily="80" charset="-128"/>
              </a:rPr>
              <a:t>array of sensing elements (line) simultaneously, build up line by line</a:t>
            </a:r>
          </a:p>
          <a:p>
            <a:pPr lvl="1" eaLnBrk="1" hangingPunct="1">
              <a:spcBef>
                <a:spcPct val="0"/>
              </a:spcBef>
              <a:spcAft>
                <a:spcPts val="1125"/>
              </a:spcAft>
            </a:pPr>
            <a:r>
              <a:rPr lang="en-GB" sz="1600">
                <a:ea typeface="ＭＳ Ｐゴシック" pitchFamily="80" charset="-128"/>
              </a:rPr>
              <a:t>SPOT</a:t>
            </a:r>
            <a:endParaRPr lang="en-GB" sz="1800">
              <a:ea typeface="ＭＳ Ｐゴシック" pitchFamily="80" charset="-128"/>
            </a:endParaRPr>
          </a:p>
        </p:txBody>
      </p:sp>
      <p:pic>
        <p:nvPicPr>
          <p:cNvPr id="18437" name="Picture 4" descr="acrosst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9725" y="1773238"/>
            <a:ext cx="24542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alongtra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0413" y="4191000"/>
            <a:ext cx="2233612"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844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37BBAE32-E41B-4F08-A4B0-0A19D53C3301}" type="slidenum">
              <a:rPr lang="en-US" smtClean="0"/>
              <a:pPr eaLnBrk="1" hangingPunct="1"/>
              <a:t>104</a:t>
            </a:fld>
            <a:endParaRPr lang="en-US"/>
          </a:p>
        </p:txBody>
      </p:sp>
      <p:sp>
        <p:nvSpPr>
          <p:cNvPr id="60418" name="Rectangle 2"/>
          <p:cNvSpPr>
            <a:spLocks noGrp="1" noChangeArrowheads="1"/>
          </p:cNvSpPr>
          <p:nvPr>
            <p:ph type="body"/>
          </p:nvPr>
        </p:nvSpPr>
        <p:spPr>
          <a:xfrm>
            <a:off x="250825" y="2205038"/>
            <a:ext cx="5434013" cy="4149725"/>
          </a:xfrm>
        </p:spPr>
        <p:txBody>
          <a:bodyPr lIns="0" tIns="0" rIns="0" bIns="0">
            <a:normAutofit lnSpcReduction="10000"/>
          </a:bodyPr>
          <a:lstStyle/>
          <a:p>
            <a:pPr marL="342900" indent="-342900" eaLnBrk="1" hangingPunct="1">
              <a:spcAft>
                <a:spcPts val="1413"/>
              </a:spcAft>
              <a:buFontTx/>
              <a:buChar char="•"/>
              <a:defRPr/>
            </a:pPr>
            <a:r>
              <a:rPr lang="en-GB" sz="1800" b="0">
                <a:solidFill>
                  <a:schemeClr val="tx1"/>
                </a:solidFill>
                <a:ea typeface="ＭＳ Ｐゴシック" pitchFamily="34" charset="-128"/>
              </a:rPr>
              <a:t>real aperture radar</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microwave</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energy emitted across-track</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return time measured (slant range)</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amount of energy (scattering)</a:t>
            </a:r>
          </a:p>
          <a:p>
            <a:pPr marL="342900" indent="-342900" eaLnBrk="1" hangingPunct="1">
              <a:spcAft>
                <a:spcPts val="1413"/>
              </a:spcAft>
              <a:buFontTx/>
              <a:buChar char="•"/>
              <a:defRPr/>
            </a:pPr>
            <a:r>
              <a:rPr lang="en-GB" sz="1800" b="0">
                <a:solidFill>
                  <a:schemeClr val="tx1"/>
                </a:solidFill>
                <a:ea typeface="ＭＳ Ｐゴシック" pitchFamily="34" charset="-128"/>
              </a:rPr>
              <a:t>synthetic aperture radar</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microwave</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higher resolution - extended antenna simulated by forward motion of platform</a:t>
            </a:r>
          </a:p>
          <a:p>
            <a:pPr marL="742950" lvl="1" indent="-285750" eaLnBrk="1" hangingPunct="1">
              <a:spcAft>
                <a:spcPts val="1125"/>
              </a:spcAft>
              <a:buFontTx/>
              <a:buChar char="–"/>
              <a:defRPr/>
            </a:pPr>
            <a:r>
              <a:rPr lang="en-GB" sz="1800" b="0">
                <a:solidFill>
                  <a:schemeClr val="tx1"/>
                </a:solidFill>
                <a:latin typeface="Arial" pitchFamily="34" charset="0"/>
                <a:ea typeface="ＭＳ Ｐゴシック" pitchFamily="34" charset="-128"/>
              </a:rPr>
              <a:t>ERS-1, -2 SAR (AMI), Radarsat SAR, JERS SAR</a:t>
            </a:r>
            <a:endParaRPr lang="en-GB" sz="2400" b="0">
              <a:solidFill>
                <a:schemeClr val="tx1"/>
              </a:solidFill>
              <a:latin typeface="Arial" pitchFamily="34" charset="0"/>
              <a:ea typeface="ＭＳ Ｐゴシック" pitchFamily="34" charset="-128"/>
            </a:endParaRPr>
          </a:p>
        </p:txBody>
      </p:sp>
      <p:sp>
        <p:nvSpPr>
          <p:cNvPr id="60419" name="Rectangle 3"/>
          <p:cNvSpPr>
            <a:spLocks noGrp="1" noChangeArrowheads="1"/>
          </p:cNvSpPr>
          <p:nvPr>
            <p:ph type="title" idx="1"/>
          </p:nvPr>
        </p:nvSpPr>
        <p:spPr>
          <a:xfrm>
            <a:off x="330200" y="908050"/>
            <a:ext cx="8489950" cy="1300163"/>
          </a:xfrm>
        </p:spPr>
        <p:txBody>
          <a:bodyPr lIns="0" tIns="0" rIns="0" bIns="0" anchor="ctr"/>
          <a:lstStyle/>
          <a:p>
            <a:pPr eaLnBrk="1" hangingPunct="1">
              <a:spcBef>
                <a:spcPct val="0"/>
              </a:spcBef>
              <a:buFontTx/>
              <a:buNone/>
              <a:defRPr/>
            </a:pPr>
            <a:r>
              <a:rPr lang="en-GB" sz="3000" b="1">
                <a:solidFill>
                  <a:schemeClr val="tx2"/>
                </a:solidFill>
                <a:ea typeface="ＭＳ Ｐゴシック" pitchFamily="34" charset="-128"/>
              </a:rPr>
              <a:t>Image Formation: RADAR</a:t>
            </a:r>
          </a:p>
        </p:txBody>
      </p:sp>
      <p:pic>
        <p:nvPicPr>
          <p:cNvPr id="19461" name="Picture 4" descr="imagingradarv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9125" y="3581400"/>
            <a:ext cx="32813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imagingradarv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75" y="1295400"/>
            <a:ext cx="169703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6" descr="imagingradarv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3525" y="1143000"/>
            <a:ext cx="2322513"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286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2D1F4EE0-8D52-40D7-978F-AE85C3A2ADED}" type="slidenum">
              <a:rPr lang="en-US" smtClean="0"/>
              <a:pPr eaLnBrk="1" hangingPunct="1"/>
              <a:t>105</a:t>
            </a:fld>
            <a:endParaRPr lang="en-US"/>
          </a:p>
        </p:txBody>
      </p:sp>
      <p:sp>
        <p:nvSpPr>
          <p:cNvPr id="20483" name="Rectangle 2"/>
          <p:cNvSpPr>
            <a:spLocks noGrp="1" noChangeArrowheads="1"/>
          </p:cNvSpPr>
          <p:nvPr>
            <p:ph type="title"/>
          </p:nvPr>
        </p:nvSpPr>
        <p:spPr>
          <a:xfrm>
            <a:off x="330200" y="908050"/>
            <a:ext cx="8489950" cy="865188"/>
          </a:xfrm>
        </p:spPr>
        <p:txBody>
          <a:bodyPr lIns="0" tIns="0" rIns="0" bIns="0" anchor="ctr"/>
          <a:lstStyle/>
          <a:p>
            <a:pPr marL="342900" indent="-342900" algn="ctr" eaLnBrk="1" hangingPunct="1"/>
            <a:r>
              <a:rPr lang="en-GB">
                <a:ea typeface="ＭＳ Ｐゴシック" pitchFamily="80" charset="-128"/>
              </a:rPr>
              <a:t>Quantization: digital data</a:t>
            </a:r>
          </a:p>
        </p:txBody>
      </p:sp>
      <p:sp>
        <p:nvSpPr>
          <p:cNvPr id="20484" name="Rectangle 3"/>
          <p:cNvSpPr>
            <a:spLocks noGrp="1" noChangeArrowheads="1"/>
          </p:cNvSpPr>
          <p:nvPr>
            <p:ph type="body" idx="1"/>
          </p:nvPr>
        </p:nvSpPr>
        <p:spPr>
          <a:xfrm>
            <a:off x="323850" y="1844675"/>
            <a:ext cx="8489950" cy="4608513"/>
          </a:xfrm>
        </p:spPr>
        <p:txBody>
          <a:bodyPr lIns="0" tIns="0" rIns="0" bIns="0"/>
          <a:lstStyle/>
          <a:p>
            <a:pPr lvl="1" eaLnBrk="1" hangingPunct="1">
              <a:spcBef>
                <a:spcPct val="0"/>
              </a:spcBef>
              <a:spcAft>
                <a:spcPts val="1125"/>
              </a:spcAft>
            </a:pPr>
            <a:r>
              <a:rPr lang="en-GB" sz="1600">
                <a:ea typeface="ＭＳ Ｐゴシック" pitchFamily="80" charset="-128"/>
              </a:rPr>
              <a:t>received energy is a continuous signal (analogue)</a:t>
            </a:r>
          </a:p>
          <a:p>
            <a:pPr lvl="1" eaLnBrk="1" hangingPunct="1">
              <a:spcBef>
                <a:spcPct val="0"/>
              </a:spcBef>
              <a:spcAft>
                <a:spcPts val="1125"/>
              </a:spcAft>
            </a:pPr>
            <a:r>
              <a:rPr lang="en-GB" sz="1600">
                <a:ea typeface="ＭＳ Ｐゴシック" pitchFamily="80" charset="-128"/>
              </a:rPr>
              <a:t>quantise (split) into discrete levels (digital)</a:t>
            </a:r>
          </a:p>
          <a:p>
            <a:pPr lvl="1" eaLnBrk="1" hangingPunct="1">
              <a:spcBef>
                <a:spcPct val="0"/>
              </a:spcBef>
              <a:spcAft>
                <a:spcPts val="1125"/>
              </a:spcAft>
            </a:pPr>
            <a:r>
              <a:rPr lang="en-GB" sz="1600">
                <a:ea typeface="ＭＳ Ｐゴシック" pitchFamily="80" charset="-128"/>
              </a:rPr>
              <a:t>Recorded levels called digital number (DN)</a:t>
            </a:r>
          </a:p>
          <a:p>
            <a:pPr lvl="1" eaLnBrk="1" hangingPunct="1">
              <a:spcBef>
                <a:spcPct val="0"/>
              </a:spcBef>
              <a:spcAft>
                <a:spcPts val="1125"/>
              </a:spcAft>
            </a:pPr>
            <a:r>
              <a:rPr lang="en-GB" sz="1600">
                <a:ea typeface="ＭＳ Ｐゴシック" pitchFamily="80" charset="-128"/>
              </a:rPr>
              <a:t>downloaded to receiving station when in view</a:t>
            </a:r>
          </a:p>
          <a:p>
            <a:pPr lvl="1" eaLnBrk="1" hangingPunct="1">
              <a:spcBef>
                <a:spcPct val="0"/>
              </a:spcBef>
              <a:spcAft>
                <a:spcPts val="1125"/>
              </a:spcAft>
            </a:pPr>
            <a:r>
              <a:rPr lang="en-GB" sz="1600">
                <a:ea typeface="ＭＳ Ｐゴシック" pitchFamily="80" charset="-128"/>
              </a:rPr>
              <a:t>'bits'...</a:t>
            </a:r>
          </a:p>
          <a:p>
            <a:pPr lvl="2" eaLnBrk="1" hangingPunct="1">
              <a:spcBef>
                <a:spcPct val="0"/>
              </a:spcBef>
              <a:spcAft>
                <a:spcPts val="838"/>
              </a:spcAft>
            </a:pPr>
            <a:r>
              <a:rPr lang="en-GB" sz="1600">
                <a:ea typeface="ＭＳ Ｐゴシック" pitchFamily="80" charset="-128"/>
              </a:rPr>
              <a:t>0-1 (1 bit), 0-255 (8 bits), 0-1023 (10 bits), 0-4095 (12 bit)</a:t>
            </a:r>
          </a:p>
          <a:p>
            <a:pPr lvl="1" eaLnBrk="1" hangingPunct="1">
              <a:spcBef>
                <a:spcPct val="0"/>
              </a:spcBef>
              <a:spcAft>
                <a:spcPts val="1125"/>
              </a:spcAft>
            </a:pPr>
            <a:r>
              <a:rPr lang="en-GB" sz="1600">
                <a:ea typeface="ＭＳ Ｐゴシック" pitchFamily="80" charset="-128"/>
              </a:rPr>
              <a:t>quantization between upper and lower limits (dynamic range)</a:t>
            </a:r>
          </a:p>
          <a:p>
            <a:pPr lvl="2" eaLnBrk="1" hangingPunct="1">
              <a:spcBef>
                <a:spcPct val="0"/>
              </a:spcBef>
              <a:spcAft>
                <a:spcPts val="838"/>
              </a:spcAft>
            </a:pPr>
            <a:r>
              <a:rPr lang="en-GB" sz="1600">
                <a:ea typeface="ＭＳ Ｐゴシック" pitchFamily="80" charset="-128"/>
              </a:rPr>
              <a:t>not necessarily linear</a:t>
            </a:r>
          </a:p>
          <a:p>
            <a:pPr lvl="1" eaLnBrk="1" hangingPunct="1">
              <a:spcBef>
                <a:spcPct val="0"/>
              </a:spcBef>
              <a:spcAft>
                <a:spcPts val="1125"/>
              </a:spcAft>
            </a:pPr>
            <a:r>
              <a:rPr lang="en-GB" sz="1600">
                <a:ea typeface="ＭＳ Ｐゴシック" pitchFamily="80" charset="-128"/>
              </a:rPr>
              <a:t>DN in image converted back to meaningful energy measure through </a:t>
            </a:r>
            <a:r>
              <a:rPr lang="en-GB" sz="1600" i="1">
                <a:ea typeface="ＭＳ Ｐゴシック" pitchFamily="80" charset="-128"/>
              </a:rPr>
              <a:t>calibration</a:t>
            </a:r>
          </a:p>
          <a:p>
            <a:pPr lvl="2" eaLnBrk="1" hangingPunct="1">
              <a:spcBef>
                <a:spcPct val="0"/>
              </a:spcBef>
              <a:spcAft>
                <a:spcPts val="838"/>
              </a:spcAft>
            </a:pPr>
            <a:r>
              <a:rPr lang="en-GB" sz="1600">
                <a:ea typeface="ＭＳ Ｐゴシック" pitchFamily="80" charset="-128"/>
              </a:rPr>
              <a:t>account for atmosphere, geometry, ...</a:t>
            </a:r>
          </a:p>
          <a:p>
            <a:pPr lvl="1" eaLnBrk="1" hangingPunct="1">
              <a:spcBef>
                <a:spcPct val="0"/>
              </a:spcBef>
              <a:spcAft>
                <a:spcPts val="1125"/>
              </a:spcAft>
            </a:pPr>
            <a:r>
              <a:rPr lang="en-GB" sz="1600">
                <a:ea typeface="ＭＳ Ｐゴシック" pitchFamily="80" charset="-128"/>
              </a:rPr>
              <a:t>relate energy measure to intrinsic property (reflectance)</a:t>
            </a:r>
          </a:p>
        </p:txBody>
      </p:sp>
    </p:spTree>
    <p:extLst>
      <p:ext uri="{BB962C8B-B14F-4D97-AF65-F5344CB8AC3E}">
        <p14:creationId xmlns:p14="http://schemas.microsoft.com/office/powerpoint/2010/main" val="738462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118A2795-E213-444D-ACF8-78D3FA18D9A7}" type="slidenum">
              <a:rPr lang="en-US" smtClean="0"/>
              <a:pPr eaLnBrk="1" hangingPunct="1"/>
              <a:t>106</a:t>
            </a:fld>
            <a:endParaRPr lang="en-US"/>
          </a:p>
        </p:txBody>
      </p:sp>
      <p:sp>
        <p:nvSpPr>
          <p:cNvPr id="21507" name="Rectangle 2"/>
          <p:cNvSpPr>
            <a:spLocks noGrp="1" noChangeArrowheads="1"/>
          </p:cNvSpPr>
          <p:nvPr>
            <p:ph type="title"/>
          </p:nvPr>
        </p:nvSpPr>
        <p:spPr>
          <a:xfrm>
            <a:off x="330200" y="908050"/>
            <a:ext cx="8489950" cy="1300163"/>
          </a:xfrm>
        </p:spPr>
        <p:txBody>
          <a:bodyPr lIns="0" tIns="0" rIns="0" bIns="0" anchor="ctr"/>
          <a:lstStyle/>
          <a:p>
            <a:pPr marL="342900" indent="-342900" algn="ctr" eaLnBrk="1" hangingPunct="1"/>
            <a:r>
              <a:rPr lang="en-GB">
                <a:ea typeface="ＭＳ Ｐゴシック" pitchFamily="80" charset="-128"/>
              </a:rPr>
              <a:t>Image characteristics</a:t>
            </a:r>
          </a:p>
        </p:txBody>
      </p:sp>
      <p:sp>
        <p:nvSpPr>
          <p:cNvPr id="21508" name="Rectangle 3"/>
          <p:cNvSpPr>
            <a:spLocks noGrp="1" noChangeArrowheads="1"/>
          </p:cNvSpPr>
          <p:nvPr>
            <p:ph type="body" idx="1"/>
          </p:nvPr>
        </p:nvSpPr>
        <p:spPr>
          <a:xfrm>
            <a:off x="323850" y="2420938"/>
            <a:ext cx="8489950" cy="3182937"/>
          </a:xfrm>
        </p:spPr>
        <p:txBody>
          <a:bodyPr lIns="0" tIns="0" rIns="0" bIns="0"/>
          <a:lstStyle/>
          <a:p>
            <a:pPr eaLnBrk="1" hangingPunct="1">
              <a:spcBef>
                <a:spcPct val="0"/>
              </a:spcBef>
              <a:spcAft>
                <a:spcPts val="1413"/>
              </a:spcAft>
            </a:pPr>
            <a:r>
              <a:rPr lang="en-GB" sz="2000">
                <a:ea typeface="ＭＳ Ｐゴシック" pitchFamily="80" charset="-128"/>
              </a:rPr>
              <a:t>pixel - DN</a:t>
            </a:r>
          </a:p>
          <a:p>
            <a:pPr eaLnBrk="1" hangingPunct="1">
              <a:spcBef>
                <a:spcPct val="0"/>
              </a:spcBef>
              <a:spcAft>
                <a:spcPts val="1413"/>
              </a:spcAft>
            </a:pPr>
            <a:r>
              <a:rPr lang="en-GB" sz="2000">
                <a:ea typeface="ＭＳ Ｐゴシック" pitchFamily="80" charset="-128"/>
              </a:rPr>
              <a:t>pixels - 2D grid (array)</a:t>
            </a:r>
          </a:p>
          <a:p>
            <a:pPr eaLnBrk="1" hangingPunct="1">
              <a:spcBef>
                <a:spcPct val="0"/>
              </a:spcBef>
              <a:spcAft>
                <a:spcPts val="1413"/>
              </a:spcAft>
            </a:pPr>
            <a:r>
              <a:rPr lang="en-GB" sz="2000">
                <a:ea typeface="ＭＳ Ｐゴシック" pitchFamily="80" charset="-128"/>
              </a:rPr>
              <a:t>rows / columns (or lines / samples)</a:t>
            </a:r>
          </a:p>
          <a:p>
            <a:pPr eaLnBrk="1" hangingPunct="1">
              <a:spcBef>
                <a:spcPct val="0"/>
              </a:spcBef>
              <a:spcAft>
                <a:spcPts val="1413"/>
              </a:spcAft>
            </a:pPr>
            <a:r>
              <a:rPr lang="en-GB" sz="2000">
                <a:ea typeface="ＭＳ Ｐゴシック" pitchFamily="80" charset="-128"/>
              </a:rPr>
              <a:t>3D (cube) if we have more than 1 channel</a:t>
            </a:r>
          </a:p>
          <a:p>
            <a:pPr eaLnBrk="1" hangingPunct="1">
              <a:spcBef>
                <a:spcPct val="0"/>
              </a:spcBef>
              <a:spcAft>
                <a:spcPts val="1413"/>
              </a:spcAft>
            </a:pPr>
            <a:r>
              <a:rPr lang="en-GB" sz="2000">
                <a:ea typeface="ＭＳ Ｐゴシック" pitchFamily="80" charset="-128"/>
              </a:rPr>
              <a:t>dynamic range</a:t>
            </a:r>
          </a:p>
          <a:p>
            <a:pPr lvl="1" eaLnBrk="1" hangingPunct="1">
              <a:spcBef>
                <a:spcPct val="0"/>
              </a:spcBef>
              <a:spcAft>
                <a:spcPts val="1125"/>
              </a:spcAft>
            </a:pPr>
            <a:r>
              <a:rPr lang="en-GB" sz="2000">
                <a:ea typeface="ＭＳ Ｐゴシック" pitchFamily="80" charset="-128"/>
              </a:rPr>
              <a:t>difference between lowest / highest DN</a:t>
            </a:r>
          </a:p>
        </p:txBody>
      </p:sp>
    </p:spTree>
    <p:extLst>
      <p:ext uri="{BB962C8B-B14F-4D97-AF65-F5344CB8AC3E}">
        <p14:creationId xmlns:p14="http://schemas.microsoft.com/office/powerpoint/2010/main" val="28613878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E39BC43E-9D6C-4F2A-BF08-C102EF2782D2}" type="slidenum">
              <a:rPr lang="en-US" smtClean="0"/>
              <a:pPr eaLnBrk="1" hangingPunct="1"/>
              <a:t>107</a:t>
            </a:fld>
            <a:endParaRPr lang="en-US"/>
          </a:p>
        </p:txBody>
      </p:sp>
      <p:sp>
        <p:nvSpPr>
          <p:cNvPr id="22531" name="Rectangle 2"/>
          <p:cNvSpPr>
            <a:spLocks noGrp="1" noChangeArrowheads="1"/>
          </p:cNvSpPr>
          <p:nvPr>
            <p:ph type="title"/>
          </p:nvPr>
        </p:nvSpPr>
        <p:spPr>
          <a:xfrm>
            <a:off x="330200" y="908050"/>
            <a:ext cx="8489950" cy="865188"/>
          </a:xfrm>
        </p:spPr>
        <p:txBody>
          <a:bodyPr lIns="0" tIns="0" rIns="0" bIns="0" anchor="ctr"/>
          <a:lstStyle/>
          <a:p>
            <a:pPr marL="342900" indent="-342900" algn="ctr" eaLnBrk="1" hangingPunct="1"/>
            <a:r>
              <a:rPr lang="en-GB">
                <a:ea typeface="ＭＳ Ｐゴシック" pitchFamily="80" charset="-128"/>
              </a:rPr>
              <a:t>Example Applications</a:t>
            </a:r>
          </a:p>
        </p:txBody>
      </p:sp>
      <p:sp>
        <p:nvSpPr>
          <p:cNvPr id="22532" name="Rectangle 3"/>
          <p:cNvSpPr>
            <a:spLocks noGrp="1" noChangeArrowheads="1"/>
          </p:cNvSpPr>
          <p:nvPr>
            <p:ph type="body" idx="1"/>
          </p:nvPr>
        </p:nvSpPr>
        <p:spPr>
          <a:xfrm>
            <a:off x="395288" y="2060575"/>
            <a:ext cx="8489950" cy="4105275"/>
          </a:xfrm>
        </p:spPr>
        <p:txBody>
          <a:bodyPr lIns="0" tIns="0" rIns="0" bIns="0">
            <a:normAutofit lnSpcReduction="10000"/>
          </a:bodyPr>
          <a:lstStyle/>
          <a:p>
            <a:pPr eaLnBrk="1" hangingPunct="1">
              <a:spcBef>
                <a:spcPct val="0"/>
              </a:spcBef>
              <a:spcAft>
                <a:spcPts val="1413"/>
              </a:spcAft>
            </a:pPr>
            <a:r>
              <a:rPr lang="en-GB">
                <a:ea typeface="ＭＳ Ｐゴシック" pitchFamily="80" charset="-128"/>
              </a:rPr>
              <a:t>visible / NIR / MIR - day only, no cloud cover</a:t>
            </a:r>
          </a:p>
          <a:p>
            <a:pPr lvl="1" eaLnBrk="1" hangingPunct="1">
              <a:spcBef>
                <a:spcPct val="0"/>
              </a:spcBef>
              <a:spcAft>
                <a:spcPts val="1125"/>
              </a:spcAft>
            </a:pPr>
            <a:r>
              <a:rPr lang="en-GB">
                <a:ea typeface="ＭＳ Ｐゴシック" pitchFamily="80" charset="-128"/>
              </a:rPr>
              <a:t>vegetation amount/dynamics</a:t>
            </a:r>
          </a:p>
          <a:p>
            <a:pPr lvl="1" eaLnBrk="1" hangingPunct="1">
              <a:spcBef>
                <a:spcPct val="0"/>
              </a:spcBef>
              <a:spcAft>
                <a:spcPts val="1125"/>
              </a:spcAft>
            </a:pPr>
            <a:r>
              <a:rPr lang="en-GB">
                <a:ea typeface="ＭＳ Ｐゴシック" pitchFamily="80" charset="-128"/>
              </a:rPr>
              <a:t>geological mapping (structure, mineral / petroleum exploration)</a:t>
            </a:r>
          </a:p>
          <a:p>
            <a:pPr lvl="1" eaLnBrk="1" hangingPunct="1">
              <a:spcBef>
                <a:spcPct val="0"/>
              </a:spcBef>
              <a:spcAft>
                <a:spcPts val="1125"/>
              </a:spcAft>
            </a:pPr>
            <a:r>
              <a:rPr lang="en-GB">
                <a:ea typeface="ＭＳ Ｐゴシック" pitchFamily="80" charset="-128"/>
              </a:rPr>
              <a:t>urban and land use (agric., forestry etc.)</a:t>
            </a:r>
          </a:p>
          <a:p>
            <a:pPr lvl="1" eaLnBrk="1" hangingPunct="1">
              <a:spcBef>
                <a:spcPct val="0"/>
              </a:spcBef>
              <a:spcAft>
                <a:spcPts val="1125"/>
              </a:spcAft>
            </a:pPr>
            <a:r>
              <a:rPr lang="en-GB">
                <a:ea typeface="ＭＳ Ｐゴシック" pitchFamily="80" charset="-128"/>
              </a:rPr>
              <a:t>Ocean temperature, phytoplankton blooms</a:t>
            </a:r>
          </a:p>
          <a:p>
            <a:pPr lvl="1" eaLnBrk="1" hangingPunct="1">
              <a:spcBef>
                <a:spcPct val="0"/>
              </a:spcBef>
              <a:spcAft>
                <a:spcPts val="1125"/>
              </a:spcAft>
            </a:pPr>
            <a:r>
              <a:rPr lang="en-GB">
                <a:ea typeface="ＭＳ Ｐゴシック" pitchFamily="80" charset="-128"/>
              </a:rPr>
              <a:t>meteorology (clouds, atmospheric scattering)</a:t>
            </a:r>
          </a:p>
          <a:p>
            <a:pPr lvl="1" eaLnBrk="1" hangingPunct="1">
              <a:spcBef>
                <a:spcPct val="0"/>
              </a:spcBef>
              <a:spcAft>
                <a:spcPts val="1125"/>
              </a:spcAft>
            </a:pPr>
            <a:r>
              <a:rPr lang="en-GB">
                <a:ea typeface="ＭＳ Ｐゴシック" pitchFamily="80" charset="-128"/>
              </a:rPr>
              <a:t>Ice sheet dynamics</a:t>
            </a:r>
          </a:p>
        </p:txBody>
      </p:sp>
    </p:spTree>
    <p:extLst>
      <p:ext uri="{BB962C8B-B14F-4D97-AF65-F5344CB8AC3E}">
        <p14:creationId xmlns:p14="http://schemas.microsoft.com/office/powerpoint/2010/main" val="24100810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DFD3FF89-AB49-4005-865A-0211553579DC}" type="slidenum">
              <a:rPr lang="en-US" smtClean="0"/>
              <a:pPr eaLnBrk="1" hangingPunct="1"/>
              <a:t>108</a:t>
            </a:fld>
            <a:endParaRPr lang="en-US"/>
          </a:p>
        </p:txBody>
      </p:sp>
      <p:sp>
        <p:nvSpPr>
          <p:cNvPr id="23555" name="Rectangle 2"/>
          <p:cNvSpPr>
            <a:spLocks noGrp="1" noChangeArrowheads="1"/>
          </p:cNvSpPr>
          <p:nvPr>
            <p:ph type="title"/>
          </p:nvPr>
        </p:nvSpPr>
        <p:spPr>
          <a:xfrm>
            <a:off x="646113" y="484188"/>
            <a:ext cx="7848600" cy="736600"/>
          </a:xfrm>
        </p:spPr>
        <p:txBody>
          <a:bodyPr/>
          <a:lstStyle/>
          <a:p>
            <a:pPr eaLnBrk="1" hangingPunct="1">
              <a:spcBef>
                <a:spcPts val="500"/>
              </a:spcBef>
              <a:spcAft>
                <a:spcPts val="500"/>
              </a:spcAft>
            </a:pPr>
            <a:r>
              <a:rPr lang="en-US" sz="2100">
                <a:solidFill>
                  <a:schemeClr val="accent2"/>
                </a:solidFill>
                <a:ea typeface="ＭＳ Ｐゴシック" pitchFamily="80" charset="-128"/>
              </a:rPr>
              <a:t>Remote Sensing Examples</a:t>
            </a:r>
            <a:endParaRPr lang="en-US" sz="2100" b="0">
              <a:solidFill>
                <a:schemeClr val="accent2"/>
              </a:solidFill>
              <a:ea typeface="ＭＳ Ｐゴシック" pitchFamily="80" charset="-128"/>
            </a:endParaRPr>
          </a:p>
        </p:txBody>
      </p:sp>
      <p:sp>
        <p:nvSpPr>
          <p:cNvPr id="72707" name="Text Box 3"/>
          <p:cNvSpPr txBox="1">
            <a:spLocks noChangeArrowheads="1"/>
          </p:cNvSpPr>
          <p:nvPr/>
        </p:nvSpPr>
        <p:spPr bwMode="auto">
          <a:xfrm>
            <a:off x="1223963" y="5319713"/>
            <a:ext cx="7027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buFontTx/>
              <a:buChar char="•"/>
            </a:pPr>
            <a:r>
              <a:rPr lang="en-GB" sz="2400">
                <a:latin typeface="Times New Roman" pitchFamily="18" charset="0"/>
              </a:rPr>
              <a:t>Global maps of vegetation from MODIS (moderate resolution imaging spectroradiometr) instrument</a:t>
            </a:r>
          </a:p>
          <a:p>
            <a:pPr>
              <a:spcBef>
                <a:spcPct val="50000"/>
              </a:spcBef>
              <a:buFontTx/>
              <a:buChar char="•"/>
            </a:pPr>
            <a:r>
              <a:rPr lang="en-GB" sz="2400">
                <a:latin typeface="Times New Roman" pitchFamily="18" charset="0"/>
              </a:rPr>
              <a:t>modis.gasfc.nasa.gov</a:t>
            </a:r>
          </a:p>
        </p:txBody>
      </p:sp>
      <p:pic>
        <p:nvPicPr>
          <p:cNvPr id="23557" name="Picture 6" descr="ev282_globe_ndvi_s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825" y="1122363"/>
            <a:ext cx="812958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023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6DF3FB38-2FD7-496D-A5F3-11E748C4FCBE}" type="slidenum">
              <a:rPr lang="en-US" smtClean="0"/>
              <a:pPr eaLnBrk="1" hangingPunct="1"/>
              <a:t>109</a:t>
            </a:fld>
            <a:endParaRPr lang="en-US"/>
          </a:p>
        </p:txBody>
      </p:sp>
      <p:sp>
        <p:nvSpPr>
          <p:cNvPr id="24579" name="Rectangle 2"/>
          <p:cNvSpPr>
            <a:spLocks noGrp="1" noChangeArrowheads="1"/>
          </p:cNvSpPr>
          <p:nvPr>
            <p:ph type="title"/>
          </p:nvPr>
        </p:nvSpPr>
        <p:spPr>
          <a:xfrm>
            <a:off x="646113" y="484188"/>
            <a:ext cx="7848600" cy="736600"/>
          </a:xfrm>
        </p:spPr>
        <p:txBody>
          <a:bodyPr/>
          <a:lstStyle/>
          <a:p>
            <a:pPr eaLnBrk="1" hangingPunct="1">
              <a:spcBef>
                <a:spcPts val="500"/>
              </a:spcBef>
              <a:spcAft>
                <a:spcPts val="500"/>
              </a:spcAft>
            </a:pPr>
            <a:r>
              <a:rPr lang="en-US" sz="2100">
                <a:solidFill>
                  <a:schemeClr val="accent2"/>
                </a:solidFill>
                <a:ea typeface="ＭＳ Ｐゴシック" pitchFamily="80" charset="-128"/>
              </a:rPr>
              <a:t>Remote Sensing Examples</a:t>
            </a:r>
            <a:endParaRPr lang="en-US" sz="2100" b="0">
              <a:solidFill>
                <a:schemeClr val="accent2"/>
              </a:solidFill>
              <a:ea typeface="ＭＳ Ｐゴシック" pitchFamily="80" charset="-128"/>
            </a:endParaRPr>
          </a:p>
        </p:txBody>
      </p:sp>
      <p:sp>
        <p:nvSpPr>
          <p:cNvPr id="73731" name="Text Box 3"/>
          <p:cNvSpPr txBox="1">
            <a:spLocks noChangeArrowheads="1"/>
          </p:cNvSpPr>
          <p:nvPr/>
        </p:nvSpPr>
        <p:spPr bwMode="auto">
          <a:xfrm>
            <a:off x="1223963" y="5319713"/>
            <a:ext cx="7027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buFontTx/>
              <a:buChar char="•"/>
            </a:pPr>
            <a:r>
              <a:rPr lang="en-GB" sz="2400">
                <a:latin typeface="Times New Roman" pitchFamily="18" charset="0"/>
              </a:rPr>
              <a:t>Global maps of sea surface temperature and land surface reflectance from MODIS instrument</a:t>
            </a:r>
          </a:p>
        </p:txBody>
      </p:sp>
      <p:pic>
        <p:nvPicPr>
          <p:cNvPr id="24581" name="Picture 6" descr="ev280_SurfReflect_SST_s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413" y="1397000"/>
            <a:ext cx="8129587"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612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22860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a:spcBef>
                <a:spcPct val="50000"/>
              </a:spcBef>
            </a:pPr>
            <a:endParaRPr lang="en-US">
              <a:latin typeface="Times" pitchFamily="80" charset="0"/>
            </a:endParaRPr>
          </a:p>
        </p:txBody>
      </p:sp>
      <p:graphicFrame>
        <p:nvGraphicFramePr>
          <p:cNvPr id="110710" name="Group 118"/>
          <p:cNvGraphicFramePr>
            <a:graphicFrameLocks noGrp="1"/>
          </p:cNvGraphicFramePr>
          <p:nvPr/>
        </p:nvGraphicFramePr>
        <p:xfrm>
          <a:off x="609600" y="866775"/>
          <a:ext cx="8382000" cy="5653133"/>
        </p:xfrm>
        <a:graphic>
          <a:graphicData uri="http://schemas.openxmlformats.org/drawingml/2006/table">
            <a:tbl>
              <a:tblPr/>
              <a:tblGrid>
                <a:gridCol w="278130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7513">
                  <a:extLst>
                    <a:ext uri="{9D8B030D-6E8A-4147-A177-3AD203B41FA5}">
                      <a16:colId xmlns:a16="http://schemas.microsoft.com/office/drawing/2014/main" val="20003"/>
                    </a:ext>
                  </a:extLst>
                </a:gridCol>
                <a:gridCol w="1336675">
                  <a:extLst>
                    <a:ext uri="{9D8B030D-6E8A-4147-A177-3AD203B41FA5}">
                      <a16:colId xmlns:a16="http://schemas.microsoft.com/office/drawing/2014/main" val="20004"/>
                    </a:ext>
                  </a:extLst>
                </a:gridCol>
                <a:gridCol w="1169987">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58094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Property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X</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Z</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(elevation)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Z</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(depth)</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0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Geologic Maps</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Distribution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of units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07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Faults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(mapping and imaging)</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Geometry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8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Geochemistry/Petrology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Composition</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7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Geochronology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Age</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47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Global Positioning System</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Position</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99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Digital Elevation Model</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Elevation grid</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90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Remote Sensing (SAR)</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Image of reflectivity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285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Remote Sensing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(multispectral)</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Image of reflectivity</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30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Paleontology</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80" charset="0"/>
                        </a:rPr>
                        <a:t>Ancient life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0"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790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Sedimentology</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80" charset="0"/>
                        </a:rPr>
                        <a:t>Ancient environments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inferred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Webdings" pitchFamily="80" charset="2"/>
                          <a:sym typeface="Webdings" pitchFamily="80"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2389" name="Rectangle 85"/>
          <p:cNvSpPr>
            <a:spLocks noChangeArrowheads="1"/>
          </p:cNvSpPr>
          <p:nvPr/>
        </p:nvSpPr>
        <p:spPr bwMode="auto">
          <a:xfrm>
            <a:off x="1066800" y="17526000"/>
            <a:ext cx="7597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ts val="1200"/>
              </a:spcBef>
              <a:buFontTx/>
              <a:buChar char="•"/>
            </a:pPr>
            <a:r>
              <a:rPr lang="en-US" sz="3200">
                <a:latin typeface="Arial" charset="0"/>
              </a:rPr>
              <a:t>A </a:t>
            </a:r>
            <a:r>
              <a:rPr lang="en-US" sz="3200" b="1" i="1">
                <a:latin typeface="Arial" charset="0"/>
              </a:rPr>
              <a:t>GEOINFORMATICS</a:t>
            </a:r>
            <a:r>
              <a:rPr lang="en-US" sz="3200">
                <a:latin typeface="Arial" charset="0"/>
              </a:rPr>
              <a:t> DATA SCHEME </a:t>
            </a:r>
          </a:p>
        </p:txBody>
      </p:sp>
      <p:sp>
        <p:nvSpPr>
          <p:cNvPr id="110678" name="Rectangle 86"/>
          <p:cNvSpPr>
            <a:spLocks noGrp="1" noChangeArrowheads="1"/>
          </p:cNvSpPr>
          <p:nvPr>
            <p:ph type="title" idx="4294967295"/>
          </p:nvPr>
        </p:nvSpPr>
        <p:spPr>
          <a:xfrm>
            <a:off x="762000" y="304800"/>
            <a:ext cx="7772400" cy="381000"/>
          </a:xfrm>
        </p:spPr>
        <p:txBody>
          <a:bodyPr>
            <a:normAutofit fontScale="90000"/>
          </a:bodyPr>
          <a:lstStyle/>
          <a:p>
            <a:pPr eaLnBrk="1" hangingPunct="1">
              <a:defRPr/>
            </a:pPr>
            <a:r>
              <a:rPr lang="en-US" sz="3600" i="1">
                <a:effectLst>
                  <a:outerShdw blurRad="38100" dist="38100" dir="2700000" algn="tl">
                    <a:srgbClr val="000000"/>
                  </a:outerShdw>
                </a:effectLst>
              </a:rPr>
              <a:t>Data systems needed (continued)</a:t>
            </a:r>
          </a:p>
        </p:txBody>
      </p:sp>
      <p:sp>
        <p:nvSpPr>
          <p:cNvPr id="2" name="Slide Number Placeholder 1"/>
          <p:cNvSpPr>
            <a:spLocks noGrp="1"/>
          </p:cNvSpPr>
          <p:nvPr>
            <p:ph type="sldNum" sz="quarter" idx="12"/>
          </p:nvPr>
        </p:nvSpPr>
        <p:spPr/>
        <p:txBody>
          <a:bodyPr/>
          <a:lstStyle/>
          <a:p>
            <a:fld id="{BF3DCC9D-1B76-49AF-835C-51ABA607ADE5}" type="slidenum">
              <a:rPr lang="en-US" smtClean="0"/>
              <a:pPr/>
              <a:t>11</a:t>
            </a:fld>
            <a:endParaRPr lang="en-US"/>
          </a:p>
        </p:txBody>
      </p:sp>
    </p:spTree>
    <p:extLst>
      <p:ext uri="{BB962C8B-B14F-4D97-AF65-F5344CB8AC3E}">
        <p14:creationId xmlns:p14="http://schemas.microsoft.com/office/powerpoint/2010/main" val="1405518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A7B11A33-F702-413B-A6FA-E9C0F4F55650}" type="slidenum">
              <a:rPr lang="en-US" smtClean="0"/>
              <a:pPr eaLnBrk="1" hangingPunct="1"/>
              <a:t>110</a:t>
            </a:fld>
            <a:endParaRPr lang="en-US"/>
          </a:p>
        </p:txBody>
      </p:sp>
      <p:sp>
        <p:nvSpPr>
          <p:cNvPr id="68610" name="Rectangle 2"/>
          <p:cNvSpPr>
            <a:spLocks noGrp="1" noChangeArrowheads="1"/>
          </p:cNvSpPr>
          <p:nvPr>
            <p:ph type="body"/>
          </p:nvPr>
        </p:nvSpPr>
        <p:spPr>
          <a:xfrm>
            <a:off x="323850" y="1773238"/>
            <a:ext cx="8820150" cy="4319587"/>
          </a:xfrm>
        </p:spPr>
        <p:txBody>
          <a:bodyPr lIns="0" tIns="0" rIns="0" bIns="0"/>
          <a:lstStyle/>
          <a:p>
            <a:pPr marL="342900" indent="-342900" eaLnBrk="1" hangingPunct="1">
              <a:spcAft>
                <a:spcPts val="1413"/>
              </a:spcAft>
              <a:buFontTx/>
              <a:buChar char="•"/>
              <a:defRPr/>
            </a:pPr>
            <a:r>
              <a:rPr lang="en-GB" sz="2800" b="0">
                <a:solidFill>
                  <a:schemeClr val="tx1"/>
                </a:solidFill>
                <a:ea typeface="ＭＳ Ｐゴシック" pitchFamily="34" charset="-128"/>
              </a:rPr>
              <a:t>Thermal infrared - day / night, rate of heating / cooling</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heat loss (urban)</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thermal plumes (pollution)</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mapping temperature</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geology</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forest fires</a:t>
            </a:r>
          </a:p>
          <a:p>
            <a:pPr marL="742950" lvl="1" indent="-285750" eaLnBrk="1" hangingPunct="1">
              <a:spcAft>
                <a:spcPts val="1125"/>
              </a:spcAft>
              <a:buFontTx/>
              <a:buChar char="–"/>
              <a:defRPr/>
            </a:pPr>
            <a:r>
              <a:rPr lang="en-GB" sz="2400" b="0">
                <a:solidFill>
                  <a:schemeClr val="tx1"/>
                </a:solidFill>
                <a:latin typeface="Arial" pitchFamily="34" charset="0"/>
                <a:ea typeface="ＭＳ Ｐゴシック" pitchFamily="34" charset="-128"/>
              </a:rPr>
              <a:t>meteorology (cloud temp, height)</a:t>
            </a:r>
          </a:p>
        </p:txBody>
      </p:sp>
      <p:sp>
        <p:nvSpPr>
          <p:cNvPr id="68611" name="Rectangle 3"/>
          <p:cNvSpPr>
            <a:spLocks noGrp="1" noChangeArrowheads="1"/>
          </p:cNvSpPr>
          <p:nvPr>
            <p:ph type="title" idx="1"/>
          </p:nvPr>
        </p:nvSpPr>
        <p:spPr>
          <a:xfrm>
            <a:off x="330200" y="908050"/>
            <a:ext cx="8489950" cy="865188"/>
          </a:xfrm>
        </p:spPr>
        <p:txBody>
          <a:bodyPr lIns="0" tIns="0" rIns="0" bIns="0" anchor="ctr"/>
          <a:lstStyle/>
          <a:p>
            <a:pPr algn="ctr" eaLnBrk="1" hangingPunct="1">
              <a:spcBef>
                <a:spcPct val="0"/>
              </a:spcBef>
              <a:buFontTx/>
              <a:buNone/>
              <a:defRPr/>
            </a:pPr>
            <a:r>
              <a:rPr lang="en-GB" sz="3000" b="1">
                <a:solidFill>
                  <a:schemeClr val="tx2"/>
                </a:solidFill>
                <a:ea typeface="ＭＳ Ｐゴシック" pitchFamily="34" charset="-128"/>
              </a:rPr>
              <a:t>Example Applications</a:t>
            </a:r>
          </a:p>
        </p:txBody>
      </p:sp>
    </p:spTree>
    <p:extLst>
      <p:ext uri="{BB962C8B-B14F-4D97-AF65-F5344CB8AC3E}">
        <p14:creationId xmlns:p14="http://schemas.microsoft.com/office/powerpoint/2010/main" val="2637682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2FD392F0-378D-4673-8FAA-6F540141B079}" type="slidenum">
              <a:rPr lang="en-US" smtClean="0"/>
              <a:pPr eaLnBrk="1" hangingPunct="1"/>
              <a:t>111</a:t>
            </a:fld>
            <a:endParaRPr lang="en-US"/>
          </a:p>
        </p:txBody>
      </p:sp>
      <p:sp>
        <p:nvSpPr>
          <p:cNvPr id="70658" name="Rectangle 2"/>
          <p:cNvSpPr>
            <a:spLocks noGrp="1" noChangeArrowheads="1"/>
          </p:cNvSpPr>
          <p:nvPr>
            <p:ph type="body"/>
          </p:nvPr>
        </p:nvSpPr>
        <p:spPr>
          <a:xfrm>
            <a:off x="250825" y="2205038"/>
            <a:ext cx="8489950" cy="3459162"/>
          </a:xfrm>
        </p:spPr>
        <p:txBody>
          <a:bodyPr lIns="0" tIns="0" rIns="0" bIns="0"/>
          <a:lstStyle/>
          <a:p>
            <a:pPr marL="342900" indent="-342900" eaLnBrk="1" hangingPunct="1">
              <a:spcAft>
                <a:spcPts val="1413"/>
              </a:spcAft>
              <a:buFontTx/>
              <a:buChar char="•"/>
              <a:defRPr/>
            </a:pPr>
            <a:r>
              <a:rPr lang="en-GB" sz="2800" b="0" dirty="0">
                <a:solidFill>
                  <a:schemeClr val="tx1"/>
                </a:solidFill>
                <a:ea typeface="ＭＳ Ｐゴシック" pitchFamily="34" charset="-128"/>
              </a:rPr>
              <a:t>Active microwave - little affected by atmospheric conditions, day / night</a:t>
            </a:r>
          </a:p>
          <a:p>
            <a:pPr marL="742950" lvl="1" indent="-285750" eaLnBrk="1" hangingPunct="1">
              <a:spcAft>
                <a:spcPts val="1125"/>
              </a:spcAft>
              <a:buFontTx/>
              <a:buChar char="–"/>
              <a:defRPr/>
            </a:pPr>
            <a:r>
              <a:rPr lang="en-GB" sz="2400" b="0" dirty="0">
                <a:solidFill>
                  <a:schemeClr val="tx1"/>
                </a:solidFill>
                <a:latin typeface="Arial" pitchFamily="34" charset="0"/>
                <a:ea typeface="ＭＳ Ｐゴシック" pitchFamily="34" charset="-128"/>
              </a:rPr>
              <a:t>surface roughness (erosion)</a:t>
            </a:r>
          </a:p>
          <a:p>
            <a:pPr marL="742950" lvl="1" indent="-285750" eaLnBrk="1" hangingPunct="1">
              <a:spcAft>
                <a:spcPts val="1125"/>
              </a:spcAft>
              <a:buFontTx/>
              <a:buChar char="–"/>
              <a:defRPr/>
            </a:pPr>
            <a:r>
              <a:rPr lang="en-GB" sz="2400" b="0" dirty="0">
                <a:solidFill>
                  <a:schemeClr val="tx1"/>
                </a:solidFill>
                <a:latin typeface="Arial" pitchFamily="34" charset="0"/>
                <a:ea typeface="ＭＳ Ｐゴシック" pitchFamily="34" charset="-128"/>
              </a:rPr>
              <a:t>water content (hydrology) - top few </a:t>
            </a:r>
            <a:r>
              <a:rPr lang="en-GB" sz="2400" b="0" dirty="0" err="1">
                <a:solidFill>
                  <a:schemeClr val="tx1"/>
                </a:solidFill>
                <a:latin typeface="Arial" pitchFamily="34" charset="0"/>
                <a:ea typeface="ＭＳ Ｐゴシック" pitchFamily="34" charset="-128"/>
              </a:rPr>
              <a:t>cms</a:t>
            </a:r>
            <a:endParaRPr lang="en-GB" sz="2400" b="0" dirty="0">
              <a:solidFill>
                <a:schemeClr val="tx1"/>
              </a:solidFill>
              <a:latin typeface="Arial" pitchFamily="34" charset="0"/>
              <a:ea typeface="ＭＳ Ｐゴシック" pitchFamily="34" charset="-128"/>
            </a:endParaRPr>
          </a:p>
          <a:p>
            <a:pPr marL="742950" lvl="1" indent="-285750" eaLnBrk="1" hangingPunct="1">
              <a:spcAft>
                <a:spcPts val="1125"/>
              </a:spcAft>
              <a:buFontTx/>
              <a:buChar char="–"/>
              <a:defRPr/>
            </a:pPr>
            <a:r>
              <a:rPr lang="en-GB" sz="2400" b="0" dirty="0">
                <a:solidFill>
                  <a:schemeClr val="tx1"/>
                </a:solidFill>
                <a:latin typeface="Arial" pitchFamily="34" charset="0"/>
                <a:ea typeface="ＭＳ Ｐゴシック" pitchFamily="34" charset="-128"/>
              </a:rPr>
              <a:t>vegetation - structure (leaf, branch, trunk properties)</a:t>
            </a:r>
          </a:p>
          <a:p>
            <a:pPr marL="742950" lvl="1" indent="-285750" eaLnBrk="1" hangingPunct="1">
              <a:spcAft>
                <a:spcPts val="1125"/>
              </a:spcAft>
              <a:buFontTx/>
              <a:buChar char="–"/>
              <a:defRPr/>
            </a:pPr>
            <a:r>
              <a:rPr lang="en-GB" sz="2400" b="0" dirty="0">
                <a:solidFill>
                  <a:schemeClr val="tx1"/>
                </a:solidFill>
                <a:latin typeface="Arial" pitchFamily="34" charset="0"/>
                <a:ea typeface="ＭＳ Ｐゴシック" pitchFamily="34" charset="-128"/>
              </a:rPr>
              <a:t>Digital Elevation Models, deformation, volcanoes, earthquakes etc. (SAR interferometry)</a:t>
            </a:r>
          </a:p>
        </p:txBody>
      </p:sp>
      <p:sp>
        <p:nvSpPr>
          <p:cNvPr id="70659" name="Rectangle 3"/>
          <p:cNvSpPr>
            <a:spLocks noGrp="1" noChangeArrowheads="1"/>
          </p:cNvSpPr>
          <p:nvPr>
            <p:ph type="title" idx="1"/>
          </p:nvPr>
        </p:nvSpPr>
        <p:spPr>
          <a:xfrm>
            <a:off x="330200" y="908050"/>
            <a:ext cx="8489950" cy="1300163"/>
          </a:xfrm>
        </p:spPr>
        <p:txBody>
          <a:bodyPr lIns="0" tIns="0" rIns="0" bIns="0" anchor="ctr"/>
          <a:lstStyle/>
          <a:p>
            <a:pPr algn="ctr" eaLnBrk="1" hangingPunct="1">
              <a:spcBef>
                <a:spcPct val="0"/>
              </a:spcBef>
              <a:buFontTx/>
              <a:buNone/>
              <a:defRPr/>
            </a:pPr>
            <a:r>
              <a:rPr lang="en-GB" sz="3000" b="1">
                <a:solidFill>
                  <a:schemeClr val="tx2"/>
                </a:solidFill>
                <a:ea typeface="ＭＳ Ｐゴシック" pitchFamily="34" charset="-128"/>
              </a:rPr>
              <a:t>Example Applications</a:t>
            </a:r>
          </a:p>
        </p:txBody>
      </p:sp>
    </p:spTree>
    <p:extLst>
      <p:ext uri="{BB962C8B-B14F-4D97-AF65-F5344CB8AC3E}">
        <p14:creationId xmlns:p14="http://schemas.microsoft.com/office/powerpoint/2010/main" val="3474070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txBox="1">
            <a:spLocks noGrp="1"/>
          </p:cNvSpPr>
          <p:nvPr/>
        </p:nvSpPr>
        <p:spPr bwMode="auto">
          <a:xfrm>
            <a:off x="7812088" y="6337300"/>
            <a:ext cx="100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37AE74D2-303A-40A2-A051-1ACF5A442719}" type="slidenum">
              <a:rPr lang="en-US" sz="1400"/>
              <a:pPr algn="r" eaLnBrk="1" hangingPunct="1"/>
              <a:t>112</a:t>
            </a:fld>
            <a:endParaRPr lang="en-US" sz="1400"/>
          </a:p>
        </p:txBody>
      </p:sp>
      <p:sp>
        <p:nvSpPr>
          <p:cNvPr id="27651" name="Rectangle 3"/>
          <p:cNvSpPr>
            <a:spLocks noGrp="1" noChangeArrowheads="1"/>
          </p:cNvSpPr>
          <p:nvPr>
            <p:ph type="title" idx="4294967295"/>
          </p:nvPr>
        </p:nvSpPr>
        <p:spPr>
          <a:xfrm>
            <a:off x="323850" y="836613"/>
            <a:ext cx="8489950" cy="649287"/>
          </a:xfrm>
        </p:spPr>
        <p:txBody>
          <a:bodyPr lIns="0" tIns="0" rIns="0" bIns="0" anchor="ctr">
            <a:normAutofit fontScale="90000"/>
          </a:bodyPr>
          <a:lstStyle/>
          <a:p>
            <a:pPr marL="342900" indent="-342900" algn="ctr" eaLnBrk="1" hangingPunct="1"/>
            <a:r>
              <a:rPr lang="en-GB">
                <a:ea typeface="ＭＳ Ｐゴシック" pitchFamily="80" charset="-128"/>
              </a:rPr>
              <a:t>Example Applications</a:t>
            </a:r>
          </a:p>
        </p:txBody>
      </p:sp>
      <p:pic>
        <p:nvPicPr>
          <p:cNvPr id="74757" name="SRTM_hokaido-flug.avi">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val="0"/>
              </a:ext>
            </a:extLst>
          </a:blip>
          <a:srcRect/>
          <a:stretch>
            <a:fillRect/>
          </a:stretch>
        </p:blipFill>
        <p:spPr bwMode="auto">
          <a:xfrm>
            <a:off x="2268538" y="184467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6"/>
          <p:cNvSpPr txBox="1">
            <a:spLocks noChangeArrowheads="1"/>
          </p:cNvSpPr>
          <p:nvPr/>
        </p:nvSpPr>
        <p:spPr bwMode="auto">
          <a:xfrm>
            <a:off x="158750" y="1647825"/>
            <a:ext cx="203676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r>
              <a:rPr lang="en-GB"/>
              <a:t>Fly-through of Mt Hokaido generated from SRTM (Shuttle RADAR Topographic Mapping data)</a:t>
            </a:r>
            <a:endParaRPr lang="en-US"/>
          </a:p>
        </p:txBody>
      </p:sp>
      <p:sp>
        <p:nvSpPr>
          <p:cNvPr id="2" name="Slide Number Placeholder 1"/>
          <p:cNvSpPr>
            <a:spLocks noGrp="1"/>
          </p:cNvSpPr>
          <p:nvPr>
            <p:ph type="sldNum" sz="quarter" idx="12"/>
          </p:nvPr>
        </p:nvSpPr>
        <p:spPr/>
        <p:txBody>
          <a:bodyPr/>
          <a:lstStyle/>
          <a:p>
            <a:fld id="{BF3DCC9D-1B76-49AF-835C-51ABA607ADE5}" type="slidenum">
              <a:rPr lang="en-US" smtClean="0"/>
              <a:pPr/>
              <a:t>112</a:t>
            </a:fld>
            <a:endParaRPr lang="en-US"/>
          </a:p>
        </p:txBody>
      </p:sp>
    </p:spTree>
    <p:extLst>
      <p:ext uri="{BB962C8B-B14F-4D97-AF65-F5344CB8AC3E}">
        <p14:creationId xmlns:p14="http://schemas.microsoft.com/office/powerpoint/2010/main" val="627560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475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4757"/>
                                        </p:tgtEl>
                                      </p:cBhvr>
                                    </p:cmd>
                                  </p:childTnLst>
                                </p:cTn>
                              </p:par>
                            </p:childTnLst>
                          </p:cTn>
                        </p:par>
                      </p:childTnLst>
                    </p:cTn>
                  </p:par>
                </p:childTnLst>
              </p:cTn>
              <p:nextCondLst>
                <p:cond evt="onClick" delay="0">
                  <p:tgtEl>
                    <p:spTgt spid="74757"/>
                  </p:tgtEl>
                </p:cond>
              </p:nextCondLst>
            </p:seq>
            <p:video>
              <p:cMediaNode>
                <p:cTn id="7" fill="hold" display="0">
                  <p:stCondLst>
                    <p:cond delay="indefinite"/>
                  </p:stCondLst>
                  <p:endCondLst>
                    <p:cond evt="onNext" delay="0">
                      <p:tgtEl>
                        <p:sldTgt/>
                      </p:tgtEl>
                    </p:cond>
                    <p:cond evt="onPrev" delay="0">
                      <p:tgtEl>
                        <p:sldTgt/>
                      </p:tgtEl>
                    </p:cond>
                  </p:endCondLst>
                </p:cTn>
                <p:tgtEl>
                  <p:spTgt spid="74757"/>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txBox="1">
            <a:spLocks noGrp="1"/>
          </p:cNvSpPr>
          <p:nvPr/>
        </p:nvSpPr>
        <p:spPr bwMode="auto">
          <a:xfrm>
            <a:off x="7812088" y="6337300"/>
            <a:ext cx="100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3AE39B4E-43DA-49D5-B9D2-D00A63A957CB}" type="slidenum">
              <a:rPr lang="en-GB" sz="1400"/>
              <a:pPr algn="r" eaLnBrk="1" hangingPunct="1"/>
              <a:t>113</a:t>
            </a:fld>
            <a:endParaRPr lang="en-GB" sz="1400"/>
          </a:p>
        </p:txBody>
      </p:sp>
      <p:pic>
        <p:nvPicPr>
          <p:cNvPr id="28675" name="Picture 3" descr="20090116_GBR_LondonSMALL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 y="-571500"/>
            <a:ext cx="9886950" cy="800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 Box 4"/>
          <p:cNvSpPr txBox="1">
            <a:spLocks noChangeArrowheads="1"/>
          </p:cNvSpPr>
          <p:nvPr/>
        </p:nvSpPr>
        <p:spPr bwMode="auto">
          <a:xfrm>
            <a:off x="0" y="6408738"/>
            <a:ext cx="6918325"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r>
              <a:rPr lang="en-GB" sz="2400" b="1">
                <a:solidFill>
                  <a:srgbClr val="FF0000"/>
                </a:solidFill>
              </a:rPr>
              <a:t>© Infoterra Gmbh 2009: 12/1/09 1m resolution  </a:t>
            </a:r>
            <a:endParaRPr lang="en-US" sz="2400" b="1">
              <a:solidFill>
                <a:srgbClr val="FF0000"/>
              </a:solidFill>
            </a:endParaRPr>
          </a:p>
        </p:txBody>
      </p:sp>
      <p:pic>
        <p:nvPicPr>
          <p:cNvPr id="72709" name="Picture 5" descr="20090116_GBR_LondonSM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5" y="-100013"/>
            <a:ext cx="8220075" cy="623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113</a:t>
            </a:fld>
            <a:endParaRPr lang="en-US"/>
          </a:p>
        </p:txBody>
      </p:sp>
    </p:spTree>
    <p:extLst>
      <p:ext uri="{BB962C8B-B14F-4D97-AF65-F5344CB8AC3E}">
        <p14:creationId xmlns:p14="http://schemas.microsoft.com/office/powerpoint/2010/main" val="2373024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txBox="1">
            <a:spLocks noGrp="1"/>
          </p:cNvSpPr>
          <p:nvPr/>
        </p:nvSpPr>
        <p:spPr bwMode="auto">
          <a:xfrm>
            <a:off x="7812088" y="6337300"/>
            <a:ext cx="100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9F472589-511B-4370-B6B5-CF8CEC8CFFBD}" type="slidenum">
              <a:rPr lang="en-GB" sz="1400"/>
              <a:pPr algn="r" eaLnBrk="1" hangingPunct="1"/>
              <a:t>114</a:t>
            </a:fld>
            <a:endParaRPr lang="en-GB" sz="1400"/>
          </a:p>
        </p:txBody>
      </p:sp>
      <p:sp>
        <p:nvSpPr>
          <p:cNvPr id="29699" name="Text Box 4"/>
          <p:cNvSpPr txBox="1">
            <a:spLocks noChangeArrowheads="1"/>
          </p:cNvSpPr>
          <p:nvPr/>
        </p:nvSpPr>
        <p:spPr bwMode="auto">
          <a:xfrm>
            <a:off x="0" y="6408738"/>
            <a:ext cx="5932488"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r>
              <a:rPr lang="en-GB" sz="2400" b="1">
                <a:solidFill>
                  <a:srgbClr val="FF0000"/>
                </a:solidFill>
              </a:rPr>
              <a:t>© Digital globe 12/1/10 0.5m resolution  </a:t>
            </a:r>
            <a:endParaRPr lang="en-US" sz="2400" b="1">
              <a:solidFill>
                <a:srgbClr val="FF0000"/>
              </a:solidFill>
            </a:endParaRPr>
          </a:p>
        </p:txBody>
      </p:sp>
      <p:pic>
        <p:nvPicPr>
          <p:cNvPr id="29700" name="Picture 6" descr="london_engl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0713"/>
            <a:ext cx="925195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114</a:t>
            </a:fld>
            <a:endParaRPr lang="en-US"/>
          </a:p>
        </p:txBody>
      </p:sp>
    </p:spTree>
    <p:extLst>
      <p:ext uri="{BB962C8B-B14F-4D97-AF65-F5344CB8AC3E}">
        <p14:creationId xmlns:p14="http://schemas.microsoft.com/office/powerpoint/2010/main" val="16073545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egypt_cairo_wv2_dec15_2009_dg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47800"/>
            <a:ext cx="97536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Slide Number Placeholder 1"/>
          <p:cNvSpPr txBox="1">
            <a:spLocks noGrp="1"/>
          </p:cNvSpPr>
          <p:nvPr/>
        </p:nvSpPr>
        <p:spPr bwMode="auto">
          <a:xfrm>
            <a:off x="7812088" y="6337300"/>
            <a:ext cx="100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E45F2BFF-AD70-44DD-A6DE-752DA931F53B}" type="slidenum">
              <a:rPr lang="en-GB" sz="1400"/>
              <a:pPr algn="r" eaLnBrk="1" hangingPunct="1"/>
              <a:t>115</a:t>
            </a:fld>
            <a:endParaRPr lang="en-GB" sz="1400"/>
          </a:p>
        </p:txBody>
      </p:sp>
      <p:sp>
        <p:nvSpPr>
          <p:cNvPr id="30724" name="Text Box 4"/>
          <p:cNvSpPr txBox="1">
            <a:spLocks noChangeArrowheads="1"/>
          </p:cNvSpPr>
          <p:nvPr/>
        </p:nvSpPr>
        <p:spPr bwMode="auto">
          <a:xfrm>
            <a:off x="0" y="6408738"/>
            <a:ext cx="5932488"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r>
              <a:rPr lang="en-GB" sz="2400" b="1">
                <a:solidFill>
                  <a:srgbClr val="FF0000"/>
                </a:solidFill>
              </a:rPr>
              <a:t>© Digital globe 12/1/10 0.5m resolution  </a:t>
            </a:r>
            <a:endParaRPr lang="en-US" sz="2400" b="1">
              <a:solidFill>
                <a:srgbClr val="FF0000"/>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115</a:t>
            </a:fld>
            <a:endParaRPr lang="en-US"/>
          </a:p>
        </p:txBody>
      </p:sp>
    </p:spTree>
    <p:extLst>
      <p:ext uri="{BB962C8B-B14F-4D97-AF65-F5344CB8AC3E}">
        <p14:creationId xmlns:p14="http://schemas.microsoft.com/office/powerpoint/2010/main" val="18676580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australia_sydneyoperahouse_wv2_oct20_2009_d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750" y="-1447800"/>
            <a:ext cx="173355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Slide Number Placeholder 1"/>
          <p:cNvSpPr txBox="1">
            <a:spLocks noGrp="1"/>
          </p:cNvSpPr>
          <p:nvPr/>
        </p:nvSpPr>
        <p:spPr bwMode="auto">
          <a:xfrm>
            <a:off x="7812088" y="6337300"/>
            <a:ext cx="100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lgn="r" eaLnBrk="1" hangingPunct="1"/>
            <a:fld id="{5A274325-DC67-41D2-9474-BDA1D3361345}" type="slidenum">
              <a:rPr lang="en-GB" sz="1400"/>
              <a:pPr algn="r" eaLnBrk="1" hangingPunct="1"/>
              <a:t>116</a:t>
            </a:fld>
            <a:endParaRPr lang="en-GB" sz="1400"/>
          </a:p>
        </p:txBody>
      </p:sp>
      <p:sp>
        <p:nvSpPr>
          <p:cNvPr id="31748" name="Text Box 4"/>
          <p:cNvSpPr txBox="1">
            <a:spLocks noChangeArrowheads="1"/>
          </p:cNvSpPr>
          <p:nvPr/>
        </p:nvSpPr>
        <p:spPr bwMode="auto">
          <a:xfrm>
            <a:off x="0" y="6408738"/>
            <a:ext cx="5932488"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r>
              <a:rPr lang="en-GB" sz="2400" b="1">
                <a:solidFill>
                  <a:srgbClr val="FF0000"/>
                </a:solidFill>
              </a:rPr>
              <a:t>© Digital globe 12/1/10 0.5m resolution  </a:t>
            </a:r>
            <a:endParaRPr lang="en-US" sz="2400" b="1">
              <a:solidFill>
                <a:srgbClr val="FF0000"/>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116</a:t>
            </a:fld>
            <a:endParaRPr lang="en-US"/>
          </a:p>
        </p:txBody>
      </p:sp>
    </p:spTree>
    <p:extLst>
      <p:ext uri="{BB962C8B-B14F-4D97-AF65-F5344CB8AC3E}">
        <p14:creationId xmlns:p14="http://schemas.microsoft.com/office/powerpoint/2010/main" val="405656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752600" y="76200"/>
            <a:ext cx="7772400" cy="1143000"/>
          </a:xfrm>
        </p:spPr>
        <p:txBody>
          <a:bodyPr/>
          <a:lstStyle/>
          <a:p>
            <a:pPr eaLnBrk="1" hangingPunct="1">
              <a:defRPr/>
            </a:pPr>
            <a:r>
              <a:rPr lang="en-US" sz="4000" i="1">
                <a:effectLst>
                  <a:outerShdw blurRad="38100" dist="38100" dir="2700000" algn="tl">
                    <a:srgbClr val="000000"/>
                  </a:outerShdw>
                </a:effectLst>
              </a:rPr>
              <a:t>Data is only the beginning</a:t>
            </a:r>
            <a:endParaRPr lang="en-US"/>
          </a:p>
        </p:txBody>
      </p:sp>
      <p:sp>
        <p:nvSpPr>
          <p:cNvPr id="13315" name="AutoShape 3"/>
          <p:cNvSpPr>
            <a:spLocks noChangeArrowheads="1"/>
          </p:cNvSpPr>
          <p:nvPr/>
        </p:nvSpPr>
        <p:spPr bwMode="auto">
          <a:xfrm>
            <a:off x="1295400" y="2209800"/>
            <a:ext cx="7162800" cy="38862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6" name="Line 4"/>
          <p:cNvSpPr>
            <a:spLocks noChangeShapeType="1"/>
          </p:cNvSpPr>
          <p:nvPr/>
        </p:nvSpPr>
        <p:spPr bwMode="auto">
          <a:xfrm>
            <a:off x="2057400" y="5257800"/>
            <a:ext cx="563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7" name="Line 6"/>
          <p:cNvSpPr>
            <a:spLocks noChangeShapeType="1"/>
          </p:cNvSpPr>
          <p:nvPr/>
        </p:nvSpPr>
        <p:spPr bwMode="auto">
          <a:xfrm>
            <a:off x="2819400" y="4419600"/>
            <a:ext cx="411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Line 8"/>
          <p:cNvSpPr>
            <a:spLocks noChangeShapeType="1"/>
          </p:cNvSpPr>
          <p:nvPr/>
        </p:nvSpPr>
        <p:spPr bwMode="auto">
          <a:xfrm>
            <a:off x="3581400" y="3581400"/>
            <a:ext cx="259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9" name="Line 9"/>
          <p:cNvSpPr>
            <a:spLocks noChangeShapeType="1"/>
          </p:cNvSpPr>
          <p:nvPr/>
        </p:nvSpPr>
        <p:spPr bwMode="auto">
          <a:xfrm flipV="1">
            <a:off x="990600" y="2209800"/>
            <a:ext cx="3581400" cy="3810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0" name="Line 10"/>
          <p:cNvSpPr>
            <a:spLocks noChangeShapeType="1"/>
          </p:cNvSpPr>
          <p:nvPr/>
        </p:nvSpPr>
        <p:spPr bwMode="auto">
          <a:xfrm>
            <a:off x="5181600" y="2209800"/>
            <a:ext cx="3429000" cy="3657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7" name="Text Box 11"/>
          <p:cNvSpPr txBox="1">
            <a:spLocks noChangeArrowheads="1"/>
          </p:cNvSpPr>
          <p:nvPr/>
        </p:nvSpPr>
        <p:spPr bwMode="auto">
          <a:xfrm>
            <a:off x="4419600" y="5486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i="1">
                <a:solidFill>
                  <a:schemeClr val="tx2"/>
                </a:solidFill>
                <a:effectLst>
                  <a:outerShdw blurRad="38100" dist="38100" dir="2700000" algn="tl">
                    <a:srgbClr val="000000"/>
                  </a:outerShdw>
                </a:effectLst>
                <a:latin typeface="Arial" charset="0"/>
                <a:ea typeface="+mn-ea"/>
              </a:rPr>
              <a:t>Data</a:t>
            </a:r>
            <a:endParaRPr lang="en-US">
              <a:ea typeface="+mn-ea"/>
            </a:endParaRPr>
          </a:p>
        </p:txBody>
      </p:sp>
      <p:sp>
        <p:nvSpPr>
          <p:cNvPr id="106508" name="Text Box 12"/>
          <p:cNvSpPr txBox="1">
            <a:spLocks noChangeArrowheads="1"/>
          </p:cNvSpPr>
          <p:nvPr/>
        </p:nvSpPr>
        <p:spPr bwMode="auto">
          <a:xfrm>
            <a:off x="4038600" y="4648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i="1">
                <a:effectLst>
                  <a:outerShdw blurRad="38100" dist="38100" dir="2700000" algn="tl">
                    <a:srgbClr val="000000"/>
                  </a:outerShdw>
                </a:effectLst>
                <a:latin typeface="Arial" charset="0"/>
                <a:ea typeface="+mn-ea"/>
              </a:rPr>
              <a:t>Information</a:t>
            </a:r>
            <a:endParaRPr lang="en-US">
              <a:effectLst>
                <a:outerShdw blurRad="38100" dist="38100" dir="2700000" algn="tl">
                  <a:srgbClr val="000000"/>
                </a:outerShdw>
              </a:effectLst>
              <a:ea typeface="+mn-ea"/>
            </a:endParaRPr>
          </a:p>
        </p:txBody>
      </p:sp>
      <p:sp>
        <p:nvSpPr>
          <p:cNvPr id="106509" name="Text Box 13"/>
          <p:cNvSpPr txBox="1">
            <a:spLocks noChangeArrowheads="1"/>
          </p:cNvSpPr>
          <p:nvPr/>
        </p:nvSpPr>
        <p:spPr bwMode="auto">
          <a:xfrm>
            <a:off x="4114800" y="38100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i="1">
                <a:effectLst>
                  <a:outerShdw blurRad="38100" dist="38100" dir="2700000" algn="tl">
                    <a:srgbClr val="000000"/>
                  </a:outerShdw>
                </a:effectLst>
                <a:latin typeface="Arial" charset="0"/>
                <a:ea typeface="+mn-ea"/>
              </a:rPr>
              <a:t>Knowledge</a:t>
            </a:r>
            <a:endParaRPr lang="en-US">
              <a:ea typeface="+mn-ea"/>
            </a:endParaRPr>
          </a:p>
        </p:txBody>
      </p:sp>
      <p:sp>
        <p:nvSpPr>
          <p:cNvPr id="106510" name="Text Box 14"/>
          <p:cNvSpPr txBox="1">
            <a:spLocks noChangeArrowheads="1"/>
          </p:cNvSpPr>
          <p:nvPr/>
        </p:nvSpPr>
        <p:spPr bwMode="auto">
          <a:xfrm>
            <a:off x="4191000" y="2743200"/>
            <a:ext cx="144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i="1">
                <a:effectLst>
                  <a:outerShdw blurRad="38100" dist="38100" dir="2700000" algn="tl">
                    <a:srgbClr val="000000"/>
                  </a:outerShdw>
                </a:effectLst>
                <a:latin typeface="Arial" charset="0"/>
                <a:ea typeface="+mn-ea"/>
              </a:rPr>
              <a:t>DecisionSupport</a:t>
            </a:r>
            <a:r>
              <a:rPr lang="en-US">
                <a:effectLst>
                  <a:outerShdw blurRad="38100" dist="38100" dir="2700000" algn="tl">
                    <a:srgbClr val="000000"/>
                  </a:outerShdw>
                </a:effectLst>
                <a:ea typeface="+mn-ea"/>
              </a:rPr>
              <a:t> </a:t>
            </a:r>
          </a:p>
        </p:txBody>
      </p:sp>
      <p:sp>
        <p:nvSpPr>
          <p:cNvPr id="106511" name="Text Box 15"/>
          <p:cNvSpPr txBox="1">
            <a:spLocks noChangeArrowheads="1"/>
          </p:cNvSpPr>
          <p:nvPr/>
        </p:nvSpPr>
        <p:spPr bwMode="auto">
          <a:xfrm rot="-2794353">
            <a:off x="1508919" y="3139281"/>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200">
                <a:solidFill>
                  <a:schemeClr val="hlink"/>
                </a:solidFill>
                <a:effectLst>
                  <a:outerShdw blurRad="38100" dist="38100" dir="2700000" algn="tl">
                    <a:srgbClr val="000000"/>
                  </a:outerShdw>
                </a:effectLst>
                <a:latin typeface="Arial" charset="0"/>
                <a:ea typeface="+mn-ea"/>
              </a:rPr>
              <a:t>Value</a:t>
            </a:r>
            <a:endParaRPr lang="en-US">
              <a:ea typeface="+mn-ea"/>
            </a:endParaRPr>
          </a:p>
        </p:txBody>
      </p:sp>
      <p:sp>
        <p:nvSpPr>
          <p:cNvPr id="106512" name="Text Box 16"/>
          <p:cNvSpPr txBox="1">
            <a:spLocks noChangeArrowheads="1"/>
          </p:cNvSpPr>
          <p:nvPr/>
        </p:nvSpPr>
        <p:spPr bwMode="auto">
          <a:xfrm rot="2801005">
            <a:off x="6111082" y="4053681"/>
            <a:ext cx="304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200">
                <a:solidFill>
                  <a:schemeClr val="hlink"/>
                </a:solidFill>
                <a:effectLst>
                  <a:outerShdw blurRad="38100" dist="38100" dir="2700000" algn="tl">
                    <a:srgbClr val="000000"/>
                  </a:outerShdw>
                </a:effectLst>
                <a:latin typeface="Arial" charset="0"/>
                <a:ea typeface="+mn-ea"/>
              </a:rPr>
              <a:t>Volume</a:t>
            </a:r>
            <a:endParaRPr lang="en-US">
              <a:ea typeface="+mn-ea"/>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12</a:t>
            </a:fld>
            <a:endParaRPr lang="en-US"/>
          </a:p>
        </p:txBody>
      </p:sp>
    </p:spTree>
    <p:extLst>
      <p:ext uri="{BB962C8B-B14F-4D97-AF65-F5344CB8AC3E}">
        <p14:creationId xmlns:p14="http://schemas.microsoft.com/office/powerpoint/2010/main" val="144716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057400" y="228600"/>
            <a:ext cx="5257800" cy="457200"/>
          </a:xfrm>
        </p:spPr>
        <p:txBody>
          <a:bodyPr>
            <a:normAutofit fontScale="90000"/>
          </a:bodyPr>
          <a:lstStyle/>
          <a:p>
            <a:pPr eaLnBrk="1" hangingPunct="1">
              <a:defRPr/>
            </a:pPr>
            <a:r>
              <a:rPr lang="en-US" sz="3600" i="1">
                <a:effectLst>
                  <a:outerShdw blurRad="38100" dist="38100" dir="2700000" algn="tl">
                    <a:srgbClr val="000000"/>
                  </a:outerShdw>
                </a:effectLst>
              </a:rPr>
              <a:t>Learning Environments</a:t>
            </a:r>
          </a:p>
        </p:txBody>
      </p:sp>
      <p:sp>
        <p:nvSpPr>
          <p:cNvPr id="107523" name="Rectangle 3"/>
          <p:cNvSpPr>
            <a:spLocks noChangeArrowheads="1"/>
          </p:cNvSpPr>
          <p:nvPr/>
        </p:nvSpPr>
        <p:spPr bwMode="auto">
          <a:xfrm>
            <a:off x="1524000" y="2057400"/>
            <a:ext cx="1676400" cy="167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effectLst>
                  <a:outerShdw blurRad="38100" dist="38100" dir="2700000" algn="tl">
                    <a:srgbClr val="000000"/>
                  </a:outerShdw>
                </a:effectLst>
                <a:ea typeface="+mn-ea"/>
              </a:rPr>
              <a:t>Face</a:t>
            </a:r>
          </a:p>
          <a:p>
            <a:pPr algn="ctr">
              <a:defRPr/>
            </a:pPr>
            <a:r>
              <a:rPr lang="en-US">
                <a:effectLst>
                  <a:outerShdw blurRad="38100" dist="38100" dir="2700000" algn="tl">
                    <a:srgbClr val="000000"/>
                  </a:outerShdw>
                </a:effectLst>
                <a:ea typeface="+mn-ea"/>
              </a:rPr>
              <a:t>To</a:t>
            </a:r>
          </a:p>
          <a:p>
            <a:pPr algn="ctr">
              <a:defRPr/>
            </a:pPr>
            <a:r>
              <a:rPr lang="en-US">
                <a:effectLst>
                  <a:outerShdw blurRad="38100" dist="38100" dir="2700000" algn="tl">
                    <a:srgbClr val="000000"/>
                  </a:outerShdw>
                </a:effectLst>
                <a:ea typeface="+mn-ea"/>
              </a:rPr>
              <a:t>Face</a:t>
            </a:r>
          </a:p>
        </p:txBody>
      </p:sp>
      <p:sp>
        <p:nvSpPr>
          <p:cNvPr id="107524" name="Rectangle 4"/>
          <p:cNvSpPr>
            <a:spLocks noChangeArrowheads="1"/>
          </p:cNvSpPr>
          <p:nvPr/>
        </p:nvSpPr>
        <p:spPr bwMode="auto">
          <a:xfrm>
            <a:off x="3200400" y="2057400"/>
            <a:ext cx="1676400" cy="167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effectLst>
                  <a:outerShdw blurRad="38100" dist="38100" dir="2700000" algn="tl">
                    <a:srgbClr val="000000"/>
                  </a:outerShdw>
                </a:effectLst>
                <a:ea typeface="+mn-ea"/>
              </a:rPr>
              <a:t>Library</a:t>
            </a:r>
          </a:p>
          <a:p>
            <a:pPr algn="ctr">
              <a:defRPr/>
            </a:pPr>
            <a:endParaRPr lang="en-US">
              <a:effectLst>
                <a:outerShdw blurRad="38100" dist="38100" dir="2700000" algn="tl">
                  <a:srgbClr val="000000"/>
                </a:outerShdw>
              </a:effectLst>
              <a:ea typeface="+mn-ea"/>
            </a:endParaRPr>
          </a:p>
          <a:p>
            <a:pPr algn="ctr">
              <a:defRPr/>
            </a:pPr>
            <a:r>
              <a:rPr lang="en-US">
                <a:effectLst>
                  <a:outerShdw blurRad="38100" dist="38100" dir="2700000" algn="tl">
                    <a:srgbClr val="000000"/>
                  </a:outerShdw>
                </a:effectLst>
                <a:ea typeface="+mn-ea"/>
              </a:rPr>
              <a:t>Drop-in</a:t>
            </a:r>
          </a:p>
          <a:p>
            <a:pPr algn="ctr">
              <a:defRPr/>
            </a:pPr>
            <a:r>
              <a:rPr lang="en-US">
                <a:effectLst>
                  <a:outerShdw blurRad="38100" dist="38100" dir="2700000" algn="tl">
                    <a:srgbClr val="000000"/>
                  </a:outerShdw>
                </a:effectLst>
                <a:ea typeface="+mn-ea"/>
              </a:rPr>
              <a:t>Lab</a:t>
            </a:r>
          </a:p>
        </p:txBody>
      </p:sp>
      <p:sp>
        <p:nvSpPr>
          <p:cNvPr id="107525" name="Rectangle 5"/>
          <p:cNvSpPr>
            <a:spLocks noChangeArrowheads="1"/>
          </p:cNvSpPr>
          <p:nvPr/>
        </p:nvSpPr>
        <p:spPr bwMode="auto">
          <a:xfrm>
            <a:off x="1524000" y="3733800"/>
            <a:ext cx="1676400" cy="167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effectLst>
                  <a:outerShdw blurRad="38100" dist="38100" dir="2700000" algn="tl">
                    <a:srgbClr val="000000"/>
                  </a:outerShdw>
                </a:effectLst>
                <a:ea typeface="+mn-ea"/>
              </a:rPr>
              <a:t>Tele / Video</a:t>
            </a:r>
          </a:p>
          <a:p>
            <a:pPr algn="ctr">
              <a:defRPr/>
            </a:pPr>
            <a:r>
              <a:rPr lang="en-US">
                <a:effectLst>
                  <a:outerShdw blurRad="38100" dist="38100" dir="2700000" algn="tl">
                    <a:srgbClr val="000000"/>
                  </a:outerShdw>
                </a:effectLst>
                <a:ea typeface="+mn-ea"/>
              </a:rPr>
              <a:t>conference</a:t>
            </a:r>
          </a:p>
        </p:txBody>
      </p:sp>
      <p:sp>
        <p:nvSpPr>
          <p:cNvPr id="107526" name="Rectangle 6"/>
          <p:cNvSpPr>
            <a:spLocks noChangeArrowheads="1"/>
          </p:cNvSpPr>
          <p:nvPr/>
        </p:nvSpPr>
        <p:spPr bwMode="auto">
          <a:xfrm>
            <a:off x="3200400" y="3733800"/>
            <a:ext cx="1676400" cy="167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effectLst>
                  <a:outerShdw blurRad="38100" dist="38100" dir="2700000" algn="tl">
                    <a:srgbClr val="000000"/>
                  </a:outerShdw>
                </a:effectLst>
                <a:ea typeface="+mn-ea"/>
              </a:rPr>
              <a:t>Email</a:t>
            </a:r>
          </a:p>
        </p:txBody>
      </p:sp>
      <p:sp>
        <p:nvSpPr>
          <p:cNvPr id="107528" name="Text Box 8"/>
          <p:cNvSpPr txBox="1">
            <a:spLocks noChangeArrowheads="1"/>
          </p:cNvSpPr>
          <p:nvPr/>
        </p:nvSpPr>
        <p:spPr bwMode="auto">
          <a:xfrm>
            <a:off x="2681288" y="1143000"/>
            <a:ext cx="974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800" i="1">
                <a:solidFill>
                  <a:schemeClr val="hlink"/>
                </a:solidFill>
                <a:effectLst>
                  <a:outerShdw blurRad="38100" dist="38100" dir="2700000" algn="tl">
                    <a:srgbClr val="000000"/>
                  </a:outerShdw>
                </a:effectLst>
                <a:latin typeface="Arial" charset="0"/>
                <a:ea typeface="+mn-ea"/>
              </a:rPr>
              <a:t>Time</a:t>
            </a:r>
            <a:endParaRPr lang="en-US" sz="2800" i="1">
              <a:ea typeface="+mn-ea"/>
            </a:endParaRPr>
          </a:p>
        </p:txBody>
      </p:sp>
      <p:sp>
        <p:nvSpPr>
          <p:cNvPr id="107529" name="Text Box 9"/>
          <p:cNvSpPr txBox="1">
            <a:spLocks noChangeArrowheads="1"/>
          </p:cNvSpPr>
          <p:nvPr/>
        </p:nvSpPr>
        <p:spPr bwMode="auto">
          <a:xfrm rot="-5390659">
            <a:off x="256382" y="3393281"/>
            <a:ext cx="1073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800" i="1">
                <a:solidFill>
                  <a:schemeClr val="hlink"/>
                </a:solidFill>
                <a:effectLst>
                  <a:outerShdw blurRad="38100" dist="38100" dir="2700000" algn="tl">
                    <a:srgbClr val="000000"/>
                  </a:outerShdw>
                </a:effectLst>
                <a:latin typeface="Arial" charset="0"/>
                <a:ea typeface="+mn-ea"/>
              </a:rPr>
              <a:t>Place</a:t>
            </a:r>
            <a:endParaRPr lang="en-US" sz="2800" i="1">
              <a:solidFill>
                <a:schemeClr val="hlink"/>
              </a:solidFill>
              <a:ea typeface="+mn-ea"/>
            </a:endParaRPr>
          </a:p>
        </p:txBody>
      </p:sp>
      <p:sp>
        <p:nvSpPr>
          <p:cNvPr id="15369" name="Text Box 10"/>
          <p:cNvSpPr txBox="1">
            <a:spLocks noChangeArrowheads="1"/>
          </p:cNvSpPr>
          <p:nvPr/>
        </p:nvSpPr>
        <p:spPr bwMode="auto">
          <a:xfrm>
            <a:off x="1981200" y="1600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spcBef>
                <a:spcPct val="50000"/>
              </a:spcBef>
            </a:pPr>
            <a:r>
              <a:rPr lang="en-US">
                <a:solidFill>
                  <a:schemeClr val="tx2"/>
                </a:solidFill>
                <a:latin typeface="Lucida Sans" pitchFamily="80" charset="0"/>
              </a:rPr>
              <a:t>Same</a:t>
            </a:r>
            <a:endParaRPr lang="en-US"/>
          </a:p>
        </p:txBody>
      </p:sp>
      <p:sp>
        <p:nvSpPr>
          <p:cNvPr id="15370" name="Text Box 11"/>
          <p:cNvSpPr txBox="1">
            <a:spLocks noChangeArrowheads="1"/>
          </p:cNvSpPr>
          <p:nvPr/>
        </p:nvSpPr>
        <p:spPr bwMode="auto">
          <a:xfrm rot="-5400000">
            <a:off x="266700" y="21717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spcBef>
                <a:spcPct val="50000"/>
              </a:spcBef>
            </a:pPr>
            <a:r>
              <a:rPr lang="en-US">
                <a:solidFill>
                  <a:schemeClr val="tx2"/>
                </a:solidFill>
                <a:latin typeface="Lucida Sans" pitchFamily="80" charset="0"/>
              </a:rPr>
              <a:t>Same</a:t>
            </a:r>
            <a:endParaRPr lang="en-US"/>
          </a:p>
        </p:txBody>
      </p:sp>
      <p:sp>
        <p:nvSpPr>
          <p:cNvPr id="15371" name="Text Box 12"/>
          <p:cNvSpPr txBox="1">
            <a:spLocks noChangeArrowheads="1"/>
          </p:cNvSpPr>
          <p:nvPr/>
        </p:nvSpPr>
        <p:spPr bwMode="auto">
          <a:xfrm>
            <a:off x="3200400" y="1600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spcBef>
                <a:spcPct val="50000"/>
              </a:spcBef>
            </a:pPr>
            <a:r>
              <a:rPr lang="en-US">
                <a:solidFill>
                  <a:schemeClr val="tx2"/>
                </a:solidFill>
                <a:latin typeface="Lucida Sans" pitchFamily="80" charset="0"/>
              </a:rPr>
              <a:t>Different</a:t>
            </a:r>
            <a:endParaRPr lang="en-US"/>
          </a:p>
        </p:txBody>
      </p:sp>
      <p:sp>
        <p:nvSpPr>
          <p:cNvPr id="15372" name="Text Box 13"/>
          <p:cNvSpPr txBox="1">
            <a:spLocks noChangeArrowheads="1"/>
          </p:cNvSpPr>
          <p:nvPr/>
        </p:nvSpPr>
        <p:spPr bwMode="auto">
          <a:xfrm rot="-5400000">
            <a:off x="342900" y="41529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spcBef>
                <a:spcPct val="50000"/>
              </a:spcBef>
            </a:pPr>
            <a:r>
              <a:rPr lang="en-US">
                <a:solidFill>
                  <a:schemeClr val="tx2"/>
                </a:solidFill>
                <a:latin typeface="Lucida Sans" pitchFamily="80" charset="0"/>
              </a:rPr>
              <a:t>Different</a:t>
            </a:r>
            <a:endParaRPr lang="en-US"/>
          </a:p>
        </p:txBody>
      </p:sp>
      <p:sp>
        <p:nvSpPr>
          <p:cNvPr id="15373" name="Rectangle 14"/>
          <p:cNvSpPr>
            <a:spLocks noChangeArrowheads="1"/>
          </p:cNvSpPr>
          <p:nvPr/>
        </p:nvSpPr>
        <p:spPr bwMode="auto">
          <a:xfrm>
            <a:off x="5638800" y="3276600"/>
            <a:ext cx="3276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echno" charset="0"/>
              </a:rPr>
              <a:t>Cyberinfrastructure</a:t>
            </a:r>
          </a:p>
        </p:txBody>
      </p:sp>
      <p:sp>
        <p:nvSpPr>
          <p:cNvPr id="15374" name="Rectangle 16"/>
          <p:cNvSpPr>
            <a:spLocks noChangeArrowheads="1"/>
          </p:cNvSpPr>
          <p:nvPr/>
        </p:nvSpPr>
        <p:spPr bwMode="auto">
          <a:xfrm>
            <a:off x="6400800" y="5105400"/>
            <a:ext cx="17526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5" name="Text Box 15"/>
          <p:cNvSpPr txBox="1">
            <a:spLocks noChangeArrowheads="1"/>
          </p:cNvSpPr>
          <p:nvPr/>
        </p:nvSpPr>
        <p:spPr bwMode="auto">
          <a:xfrm>
            <a:off x="6816725" y="51816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r>
              <a:rPr lang="en-US"/>
              <a:t>DATA</a:t>
            </a:r>
          </a:p>
        </p:txBody>
      </p:sp>
      <p:sp>
        <p:nvSpPr>
          <p:cNvPr id="15376" name="Oval 17"/>
          <p:cNvSpPr>
            <a:spLocks noChangeArrowheads="1"/>
          </p:cNvSpPr>
          <p:nvPr/>
        </p:nvSpPr>
        <p:spPr bwMode="auto">
          <a:xfrm>
            <a:off x="6172200" y="838200"/>
            <a:ext cx="2286000" cy="1219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extile" charset="0"/>
              </a:rPr>
              <a:t>Collaboratory</a:t>
            </a:r>
            <a:endParaRPr lang="en-US"/>
          </a:p>
        </p:txBody>
      </p:sp>
      <p:sp>
        <p:nvSpPr>
          <p:cNvPr id="15377" name="AutoShape 19"/>
          <p:cNvSpPr>
            <a:spLocks noChangeArrowheads="1"/>
          </p:cNvSpPr>
          <p:nvPr/>
        </p:nvSpPr>
        <p:spPr bwMode="auto">
          <a:xfrm>
            <a:off x="7086600" y="2133600"/>
            <a:ext cx="485775" cy="976313"/>
          </a:xfrm>
          <a:prstGeom prst="up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8" name="AutoShape 20"/>
          <p:cNvSpPr>
            <a:spLocks noChangeArrowheads="1"/>
          </p:cNvSpPr>
          <p:nvPr/>
        </p:nvSpPr>
        <p:spPr bwMode="auto">
          <a:xfrm>
            <a:off x="7086600" y="3976688"/>
            <a:ext cx="485775" cy="976312"/>
          </a:xfrm>
          <a:prstGeom prst="up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41" name="Text Box 21"/>
          <p:cNvSpPr txBox="1">
            <a:spLocks noChangeArrowheads="1"/>
          </p:cNvSpPr>
          <p:nvPr/>
        </p:nvSpPr>
        <p:spPr bwMode="auto">
          <a:xfrm>
            <a:off x="609600" y="6035675"/>
            <a:ext cx="8534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000">
                <a:effectLst>
                  <a:outerShdw blurRad="38100" dist="38100" dir="2700000" algn="tl">
                    <a:srgbClr val="000000"/>
                  </a:outerShdw>
                </a:effectLst>
                <a:latin typeface="Textile" charset="0"/>
                <a:ea typeface="+mn-ea"/>
              </a:rPr>
              <a:t>The independent scientist is not a thing of the past, but more and more big advances are made through collaboration.</a:t>
            </a:r>
            <a:endParaRPr lang="en-US">
              <a:ea typeface="+mn-ea"/>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13</a:t>
            </a:fld>
            <a:endParaRPr lang="en-US"/>
          </a:p>
        </p:txBody>
      </p:sp>
    </p:spTree>
    <p:extLst>
      <p:ext uri="{BB962C8B-B14F-4D97-AF65-F5344CB8AC3E}">
        <p14:creationId xmlns:p14="http://schemas.microsoft.com/office/powerpoint/2010/main" val="7553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14</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027" name="AutoShape 3"/>
          <p:cNvSpPr>
            <a:spLocks noChangeAspect="1" noChangeArrowheads="1" noTextEdit="1"/>
          </p:cNvSpPr>
          <p:nvPr/>
        </p:nvSpPr>
        <p:spPr bwMode="auto">
          <a:xfrm>
            <a:off x="2143108" y="2143116"/>
            <a:ext cx="6740525"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id-ID"/>
          </a:p>
        </p:txBody>
      </p:sp>
      <p:grpSp>
        <p:nvGrpSpPr>
          <p:cNvPr id="48" name="Group 47"/>
          <p:cNvGrpSpPr/>
          <p:nvPr/>
        </p:nvGrpSpPr>
        <p:grpSpPr>
          <a:xfrm>
            <a:off x="787373" y="365109"/>
            <a:ext cx="7326313" cy="5562502"/>
            <a:chOff x="787373" y="365109"/>
            <a:chExt cx="7326313" cy="5562502"/>
          </a:xfrm>
        </p:grpSpPr>
        <p:sp>
          <p:nvSpPr>
            <p:cNvPr id="18" name="Text Box 12"/>
            <p:cNvSpPr txBox="1">
              <a:spLocks noChangeArrowheads="1"/>
            </p:cNvSpPr>
            <p:nvPr/>
          </p:nvSpPr>
          <p:spPr bwMode="auto">
            <a:xfrm>
              <a:off x="787373" y="1001693"/>
              <a:ext cx="6335712" cy="366713"/>
            </a:xfrm>
            <a:prstGeom prst="rect">
              <a:avLst/>
            </a:prstGeom>
            <a:noFill/>
            <a:ln w="9525">
              <a:noFill/>
              <a:miter lim="800000"/>
              <a:headEnd/>
              <a:tailEnd/>
            </a:ln>
          </p:spPr>
          <p:txBody>
            <a:bodyPr>
              <a:spAutoFit/>
            </a:bodyPr>
            <a:lstStyle/>
            <a:p>
              <a:pPr>
                <a:spcBef>
                  <a:spcPct val="50000"/>
                </a:spcBef>
              </a:pPr>
              <a:endParaRPr lang="id-ID"/>
            </a:p>
          </p:txBody>
        </p:sp>
        <p:grpSp>
          <p:nvGrpSpPr>
            <p:cNvPr id="19" name="Group 19"/>
            <p:cNvGrpSpPr>
              <a:grpSpLocks/>
            </p:cNvGrpSpPr>
            <p:nvPr/>
          </p:nvGrpSpPr>
          <p:grpSpPr bwMode="auto">
            <a:xfrm>
              <a:off x="1133448" y="365109"/>
              <a:ext cx="6980238" cy="5462591"/>
              <a:chOff x="1021" y="261"/>
              <a:chExt cx="4397" cy="3441"/>
            </a:xfrm>
          </p:grpSpPr>
          <p:grpSp>
            <p:nvGrpSpPr>
              <p:cNvPr id="20" name="Group 18"/>
              <p:cNvGrpSpPr>
                <a:grpSpLocks/>
              </p:cNvGrpSpPr>
              <p:nvPr/>
            </p:nvGrpSpPr>
            <p:grpSpPr bwMode="auto">
              <a:xfrm>
                <a:off x="1021" y="436"/>
                <a:ext cx="4397" cy="3266"/>
                <a:chOff x="1021" y="436"/>
                <a:chExt cx="4397" cy="3266"/>
              </a:xfrm>
            </p:grpSpPr>
            <p:grpSp>
              <p:nvGrpSpPr>
                <p:cNvPr id="22" name="Group 16"/>
                <p:cNvGrpSpPr>
                  <a:grpSpLocks/>
                </p:cNvGrpSpPr>
                <p:nvPr/>
              </p:nvGrpSpPr>
              <p:grpSpPr bwMode="auto">
                <a:xfrm>
                  <a:off x="1021" y="436"/>
                  <a:ext cx="4397" cy="3266"/>
                  <a:chOff x="840" y="1298"/>
                  <a:chExt cx="2614" cy="2375"/>
                </a:xfrm>
              </p:grpSpPr>
              <p:pic>
                <p:nvPicPr>
                  <p:cNvPr id="24" name="Picture 14"/>
                  <p:cNvPicPr>
                    <a:picLocks noChangeAspect="1" noChangeArrowheads="1"/>
                  </p:cNvPicPr>
                  <p:nvPr/>
                </p:nvPicPr>
                <p:blipFill>
                  <a:blip r:embed="rId4" cstate="print"/>
                  <a:srcRect/>
                  <a:stretch>
                    <a:fillRect/>
                  </a:stretch>
                </p:blipFill>
                <p:spPr bwMode="auto">
                  <a:xfrm>
                    <a:off x="930" y="1298"/>
                    <a:ext cx="2524" cy="2375"/>
                  </a:xfrm>
                  <a:prstGeom prst="rect">
                    <a:avLst/>
                  </a:prstGeom>
                  <a:noFill/>
                  <a:ln w="12700">
                    <a:noFill/>
                    <a:miter lim="800000"/>
                    <a:headEnd type="none" w="sm" len="sm"/>
                    <a:tailEnd type="none" w="sm" len="sm"/>
                  </a:ln>
                </p:spPr>
              </p:pic>
              <p:sp>
                <p:nvSpPr>
                  <p:cNvPr id="25" name="Rectangle 15"/>
                  <p:cNvSpPr>
                    <a:spLocks noChangeArrowheads="1"/>
                  </p:cNvSpPr>
                  <p:nvPr/>
                </p:nvSpPr>
                <p:spPr bwMode="auto">
                  <a:xfrm>
                    <a:off x="840" y="1525"/>
                    <a:ext cx="998" cy="816"/>
                  </a:xfrm>
                  <a:prstGeom prst="rect">
                    <a:avLst/>
                  </a:prstGeom>
                  <a:solidFill>
                    <a:schemeClr val="bg1"/>
                  </a:solidFill>
                  <a:ln w="9525">
                    <a:noFill/>
                    <a:miter lim="800000"/>
                    <a:headEnd/>
                    <a:tailEnd/>
                  </a:ln>
                </p:spPr>
                <p:txBody>
                  <a:bodyPr wrap="none" anchor="ctr"/>
                  <a:lstStyle/>
                  <a:p>
                    <a:endParaRPr lang="id-ID"/>
                  </a:p>
                </p:txBody>
              </p:sp>
            </p:grpSp>
            <p:sp>
              <p:nvSpPr>
                <p:cNvPr id="23" name="Text Box 17"/>
                <p:cNvSpPr txBox="1">
                  <a:spLocks noChangeArrowheads="1"/>
                </p:cNvSpPr>
                <p:nvPr/>
              </p:nvSpPr>
              <p:spPr bwMode="auto">
                <a:xfrm>
                  <a:off x="2943" y="898"/>
                  <a:ext cx="499" cy="262"/>
                </a:xfrm>
                <a:prstGeom prst="rect">
                  <a:avLst/>
                </a:prstGeom>
                <a:solidFill>
                  <a:schemeClr val="bg1"/>
                </a:solidFill>
                <a:ln w="9525">
                  <a:noFill/>
                  <a:miter lim="800000"/>
                  <a:headEnd/>
                  <a:tailEnd/>
                </a:ln>
              </p:spPr>
              <p:txBody>
                <a:bodyPr>
                  <a:spAutoFit/>
                </a:bodyPr>
                <a:lstStyle/>
                <a:p>
                  <a:pPr algn="ctr">
                    <a:spcBef>
                      <a:spcPct val="50000"/>
                    </a:spcBef>
                  </a:pPr>
                  <a:r>
                    <a:rPr lang="id-ID" sz="1050" b="1" dirty="0">
                      <a:latin typeface="Palatino Linotype" pitchFamily="18" charset="0"/>
                    </a:rPr>
                    <a:t>SDA ?????????</a:t>
                  </a:r>
                  <a:endParaRPr lang="en-US" sz="1050" b="1" dirty="0">
                    <a:latin typeface="Palatino Linotype" pitchFamily="18" charset="0"/>
                  </a:endParaRPr>
                </a:p>
              </p:txBody>
            </p:sp>
          </p:grpSp>
          <p:sp>
            <p:nvSpPr>
              <p:cNvPr id="21" name="Text Box 13"/>
              <p:cNvSpPr txBox="1">
                <a:spLocks noChangeArrowheads="1"/>
              </p:cNvSpPr>
              <p:nvPr/>
            </p:nvSpPr>
            <p:spPr bwMode="auto">
              <a:xfrm>
                <a:off x="2668" y="261"/>
                <a:ext cx="2115" cy="368"/>
              </a:xfrm>
              <a:prstGeom prst="rect">
                <a:avLst/>
              </a:prstGeom>
              <a:noFill/>
              <a:ln w="9525">
                <a:noFill/>
                <a:miter lim="800000"/>
                <a:headEnd/>
                <a:tailEnd/>
              </a:ln>
            </p:spPr>
            <p:txBody>
              <a:bodyPr wrap="square">
                <a:spAutoFit/>
              </a:bodyPr>
              <a:lstStyle/>
              <a:p>
                <a:pPr algn="ctr">
                  <a:spcBef>
                    <a:spcPct val="50000"/>
                  </a:spcBef>
                </a:pPr>
                <a:r>
                  <a:rPr lang="id-ID" sz="3200" b="1" dirty="0">
                    <a:solidFill>
                      <a:srgbClr val="FF0000"/>
                    </a:solidFill>
                    <a:latin typeface="Monotype Corsiva" pitchFamily="66" charset="0"/>
                  </a:rPr>
                  <a:t>INFORMATIKA ??</a:t>
                </a:r>
                <a:endParaRPr lang="en-US" sz="3200" b="1" dirty="0">
                  <a:solidFill>
                    <a:srgbClr val="FF0000"/>
                  </a:solidFill>
                  <a:latin typeface="Monotype Corsiva" pitchFamily="66" charset="0"/>
                </a:endParaRPr>
              </a:p>
            </p:txBody>
          </p:sp>
        </p:grpSp>
        <p:sp>
          <p:nvSpPr>
            <p:cNvPr id="26" name="Text Box 13"/>
            <p:cNvSpPr txBox="1">
              <a:spLocks noChangeArrowheads="1"/>
            </p:cNvSpPr>
            <p:nvPr/>
          </p:nvSpPr>
          <p:spPr bwMode="auto">
            <a:xfrm>
              <a:off x="928662" y="2357430"/>
              <a:ext cx="2879725" cy="584775"/>
            </a:xfrm>
            <a:prstGeom prst="rect">
              <a:avLst/>
            </a:prstGeom>
            <a:solidFill>
              <a:srgbClr val="92D050"/>
            </a:solidFill>
            <a:ln w="9525">
              <a:noFill/>
              <a:miter lim="800000"/>
              <a:headEnd/>
              <a:tailEnd/>
            </a:ln>
          </p:spPr>
          <p:txBody>
            <a:bodyPr>
              <a:spAutoFit/>
            </a:bodyPr>
            <a:lstStyle/>
            <a:p>
              <a:pPr algn="ctr">
                <a:spcBef>
                  <a:spcPct val="50000"/>
                </a:spcBef>
              </a:pPr>
              <a:r>
                <a:rPr lang="id-ID" sz="3200" b="1" dirty="0">
                  <a:solidFill>
                    <a:srgbClr val="FF0000"/>
                  </a:solidFill>
                  <a:latin typeface="Monotype Corsiva" pitchFamily="66" charset="0"/>
                </a:rPr>
                <a:t>EKSPLORASI ??</a:t>
              </a:r>
              <a:endParaRPr lang="en-US" sz="3200" b="1" dirty="0">
                <a:solidFill>
                  <a:srgbClr val="FF0000"/>
                </a:solidFill>
                <a:latin typeface="Monotype Corsiva" pitchFamily="66" charset="0"/>
              </a:endParaRPr>
            </a:p>
          </p:txBody>
        </p:sp>
        <p:sp>
          <p:nvSpPr>
            <p:cNvPr id="27" name="Text Box 13"/>
            <p:cNvSpPr txBox="1">
              <a:spLocks noChangeArrowheads="1"/>
            </p:cNvSpPr>
            <p:nvPr/>
          </p:nvSpPr>
          <p:spPr bwMode="auto">
            <a:xfrm>
              <a:off x="4891244" y="5342836"/>
              <a:ext cx="3165477" cy="584775"/>
            </a:xfrm>
            <a:prstGeom prst="rect">
              <a:avLst/>
            </a:prstGeom>
            <a:solidFill>
              <a:srgbClr val="92D050"/>
            </a:solidFill>
            <a:ln w="9525">
              <a:noFill/>
              <a:miter lim="800000"/>
              <a:headEnd/>
              <a:tailEnd/>
            </a:ln>
          </p:spPr>
          <p:txBody>
            <a:bodyPr wrap="square">
              <a:spAutoFit/>
            </a:bodyPr>
            <a:lstStyle/>
            <a:p>
              <a:pPr algn="ctr">
                <a:spcBef>
                  <a:spcPct val="50000"/>
                </a:spcBef>
              </a:pPr>
              <a:r>
                <a:rPr lang="id-ID" sz="3200" b="1" dirty="0">
                  <a:solidFill>
                    <a:srgbClr val="FF0000"/>
                  </a:solidFill>
                  <a:latin typeface="Monotype Corsiva" pitchFamily="66" charset="0"/>
                </a:rPr>
                <a:t>EKSPLOITASI ??</a:t>
              </a:r>
              <a:endParaRPr lang="en-US" sz="3200" b="1" dirty="0">
                <a:solidFill>
                  <a:srgbClr val="FF0000"/>
                </a:solidFill>
                <a:latin typeface="Monotype Corsiva" pitchFamily="66" charset="0"/>
              </a:endParaRPr>
            </a:p>
          </p:txBody>
        </p:sp>
        <p:cxnSp>
          <p:nvCxnSpPr>
            <p:cNvPr id="29" name="Elbow Connector 28"/>
            <p:cNvCxnSpPr>
              <a:stCxn id="21" idx="1"/>
            </p:cNvCxnSpPr>
            <p:nvPr/>
          </p:nvCxnSpPr>
          <p:spPr>
            <a:xfrm rot="10800000" flipV="1">
              <a:off x="1857356" y="657520"/>
              <a:ext cx="1890880" cy="1699910"/>
            </a:xfrm>
            <a:prstGeom prst="bentConnector3">
              <a:avLst>
                <a:gd name="adj1" fmla="val 99944"/>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5" cstate="print"/>
            <a:srcRect/>
            <a:stretch>
              <a:fillRect/>
            </a:stretch>
          </p:blipFill>
          <p:spPr bwMode="auto">
            <a:xfrm>
              <a:off x="4929190" y="3429000"/>
              <a:ext cx="3071834" cy="2010363"/>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cstate="print"/>
            <a:srcRect/>
            <a:stretch>
              <a:fillRect/>
            </a:stretch>
          </p:blipFill>
          <p:spPr bwMode="auto">
            <a:xfrm>
              <a:off x="1714480" y="3000373"/>
              <a:ext cx="2786082" cy="2071702"/>
            </a:xfrm>
            <a:prstGeom prst="rect">
              <a:avLst/>
            </a:prstGeom>
            <a:noFill/>
            <a:ln w="9525">
              <a:noFill/>
              <a:miter lim="800000"/>
              <a:headEnd/>
              <a:tailEnd/>
            </a:ln>
            <a:effectLst/>
          </p:spPr>
        </p:pic>
        <p:cxnSp>
          <p:nvCxnSpPr>
            <p:cNvPr id="41" name="Elbow Connector 40"/>
            <p:cNvCxnSpPr/>
            <p:nvPr/>
          </p:nvCxnSpPr>
          <p:spPr>
            <a:xfrm>
              <a:off x="1390782" y="3000372"/>
              <a:ext cx="3252656" cy="2571768"/>
            </a:xfrm>
            <a:prstGeom prst="bentConnector3">
              <a:avLst>
                <a:gd name="adj1" fmla="val -234"/>
              </a:avLst>
            </a:prstGeom>
            <a:ln w="635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346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15</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3315" name="Picture 3"/>
          <p:cNvPicPr>
            <a:picLocks noChangeAspect="1" noChangeArrowheads="1"/>
          </p:cNvPicPr>
          <p:nvPr/>
        </p:nvPicPr>
        <p:blipFill>
          <a:blip r:embed="rId4" cstate="print"/>
          <a:srcRect/>
          <a:stretch>
            <a:fillRect/>
          </a:stretch>
        </p:blipFill>
        <p:spPr bwMode="auto">
          <a:xfrm>
            <a:off x="5429256" y="3197424"/>
            <a:ext cx="3316440" cy="2687672"/>
          </a:xfrm>
          <a:prstGeom prst="rect">
            <a:avLst/>
          </a:prstGeom>
          <a:noFill/>
          <a:ln w="9525">
            <a:noFill/>
            <a:miter lim="800000"/>
            <a:headEnd/>
            <a:tailEnd/>
          </a:ln>
          <a:effectLst/>
        </p:spPr>
      </p:pic>
      <p:pic>
        <p:nvPicPr>
          <p:cNvPr id="13314" name="Picture 2"/>
          <p:cNvPicPr>
            <a:picLocks noChangeAspect="1" noChangeArrowheads="1"/>
          </p:cNvPicPr>
          <p:nvPr/>
        </p:nvPicPr>
        <p:blipFill>
          <a:blip r:embed="rId5" cstate="print"/>
          <a:srcRect/>
          <a:stretch>
            <a:fillRect/>
          </a:stretch>
        </p:blipFill>
        <p:spPr bwMode="auto">
          <a:xfrm>
            <a:off x="500034" y="1142984"/>
            <a:ext cx="5429288" cy="3466461"/>
          </a:xfrm>
          <a:prstGeom prst="rect">
            <a:avLst/>
          </a:prstGeom>
          <a:noFill/>
          <a:ln w="9525">
            <a:noFill/>
            <a:miter lim="800000"/>
            <a:headEnd/>
            <a:tailEnd/>
          </a:ln>
          <a:effectLst/>
        </p:spPr>
      </p:pic>
      <p:sp>
        <p:nvSpPr>
          <p:cNvPr id="15" name="Text Box 2"/>
          <p:cNvSpPr txBox="1">
            <a:spLocks noChangeArrowheads="1"/>
          </p:cNvSpPr>
          <p:nvPr/>
        </p:nvSpPr>
        <p:spPr bwMode="auto">
          <a:xfrm>
            <a:off x="857224" y="428604"/>
            <a:ext cx="7489825" cy="584775"/>
          </a:xfrm>
          <a:prstGeom prst="rect">
            <a:avLst/>
          </a:prstGeom>
          <a:noFill/>
          <a:ln w="9525">
            <a:noFill/>
            <a:miter lim="800000"/>
            <a:headEnd/>
            <a:tailEnd/>
          </a:ln>
        </p:spPr>
        <p:txBody>
          <a:bodyPr>
            <a:spAutoFit/>
          </a:bodyPr>
          <a:lstStyle/>
          <a:p>
            <a:pPr algn="ctr">
              <a:spcBef>
                <a:spcPct val="50000"/>
              </a:spcBef>
            </a:pPr>
            <a:r>
              <a:rPr lang="id-ID" sz="3200" b="1" dirty="0">
                <a:solidFill>
                  <a:srgbClr val="0000CC"/>
                </a:solidFill>
                <a:latin typeface="Monotype Corsiva" pitchFamily="66" charset="0"/>
              </a:rPr>
              <a:t>E N E R G I !!!!!</a:t>
            </a:r>
          </a:p>
        </p:txBody>
      </p:sp>
      <p:pic>
        <p:nvPicPr>
          <p:cNvPr id="13316" name="Picture 4"/>
          <p:cNvPicPr>
            <a:picLocks noChangeAspect="1" noChangeArrowheads="1"/>
          </p:cNvPicPr>
          <p:nvPr/>
        </p:nvPicPr>
        <p:blipFill>
          <a:blip r:embed="rId6" cstate="print"/>
          <a:srcRect/>
          <a:stretch>
            <a:fillRect/>
          </a:stretch>
        </p:blipFill>
        <p:spPr bwMode="auto">
          <a:xfrm>
            <a:off x="7628844" y="372156"/>
            <a:ext cx="1142991" cy="1344695"/>
          </a:xfrm>
          <a:prstGeom prst="rect">
            <a:avLst/>
          </a:prstGeom>
          <a:noFill/>
          <a:ln w="9525">
            <a:noFill/>
            <a:miter lim="800000"/>
            <a:headEnd/>
            <a:tailEnd/>
          </a:ln>
          <a:effectLst/>
        </p:spPr>
      </p:pic>
      <p:sp>
        <p:nvSpPr>
          <p:cNvPr id="17" name="TextBox 16"/>
          <p:cNvSpPr txBox="1"/>
          <p:nvPr/>
        </p:nvSpPr>
        <p:spPr>
          <a:xfrm>
            <a:off x="1000100" y="4714884"/>
            <a:ext cx="3500462" cy="923330"/>
          </a:xfrm>
          <a:prstGeom prst="rect">
            <a:avLst/>
          </a:prstGeom>
          <a:noFill/>
        </p:spPr>
        <p:txBody>
          <a:bodyPr wrap="square" rtlCol="0">
            <a:spAutoFit/>
          </a:bodyPr>
          <a:lstStyle/>
          <a:p>
            <a:pPr algn="ctr"/>
            <a:r>
              <a:rPr lang="id-ID" dirty="0"/>
              <a:t>HEMAT, SILATURAHMI ???</a:t>
            </a:r>
          </a:p>
          <a:p>
            <a:pPr algn="ctr"/>
            <a:endParaRPr lang="id-ID" dirty="0"/>
          </a:p>
          <a:p>
            <a:pPr algn="ctr"/>
            <a:r>
              <a:rPr lang="id-ID" dirty="0"/>
              <a:t>TANTANGAN !!!</a:t>
            </a:r>
          </a:p>
        </p:txBody>
      </p:sp>
    </p:spTree>
    <p:extLst>
      <p:ext uri="{BB962C8B-B14F-4D97-AF65-F5344CB8AC3E}">
        <p14:creationId xmlns:p14="http://schemas.microsoft.com/office/powerpoint/2010/main" val="153846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A604FD39-6164-486D-9EF5-5F2F52DFEC19}" type="slidenum">
              <a:rPr lang="en-US" sz="4800" smtClean="0"/>
              <a:pPr/>
              <a:t>16</a:t>
            </a:fld>
            <a:endParaRPr lang="en-US" sz="4800" dirty="0"/>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3"/>
          <p:cNvSpPr txBox="1">
            <a:spLocks noChangeArrowheads="1"/>
          </p:cNvSpPr>
          <p:nvPr/>
        </p:nvSpPr>
        <p:spPr bwMode="auto">
          <a:xfrm>
            <a:off x="571472" y="571480"/>
            <a:ext cx="2000264" cy="461665"/>
          </a:xfrm>
          <a:prstGeom prst="rect">
            <a:avLst/>
          </a:prstGeom>
          <a:solidFill>
            <a:srgbClr val="FFFF0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EKSPLORASI </a:t>
            </a:r>
            <a:endParaRPr lang="en-US" sz="2400" b="1" dirty="0">
              <a:latin typeface="Monotype Corsiva" pitchFamily="66" charset="0"/>
            </a:endParaRPr>
          </a:p>
        </p:txBody>
      </p:sp>
      <p:sp>
        <p:nvSpPr>
          <p:cNvPr id="14" name="Right Arrow 13"/>
          <p:cNvSpPr/>
          <p:nvPr/>
        </p:nvSpPr>
        <p:spPr>
          <a:xfrm>
            <a:off x="2786050" y="642918"/>
            <a:ext cx="500066" cy="27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Text Box 13"/>
          <p:cNvSpPr txBox="1">
            <a:spLocks noChangeArrowheads="1"/>
          </p:cNvSpPr>
          <p:nvPr/>
        </p:nvSpPr>
        <p:spPr bwMode="auto">
          <a:xfrm>
            <a:off x="3500430" y="571480"/>
            <a:ext cx="2000264" cy="461665"/>
          </a:xfrm>
          <a:prstGeom prst="rect">
            <a:avLst/>
          </a:prstGeom>
          <a:solidFill>
            <a:srgbClr val="FFFF0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PENCARIAN</a:t>
            </a:r>
            <a:endParaRPr lang="en-US" sz="2400" b="1" dirty="0">
              <a:latin typeface="Monotype Corsiva" pitchFamily="66" charset="0"/>
            </a:endParaRPr>
          </a:p>
        </p:txBody>
      </p:sp>
      <p:sp>
        <p:nvSpPr>
          <p:cNvPr id="17" name="Text Box 13"/>
          <p:cNvSpPr txBox="1">
            <a:spLocks noChangeArrowheads="1"/>
          </p:cNvSpPr>
          <p:nvPr/>
        </p:nvSpPr>
        <p:spPr bwMode="auto">
          <a:xfrm>
            <a:off x="571472" y="1428736"/>
            <a:ext cx="2000264" cy="461665"/>
          </a:xfrm>
          <a:prstGeom prst="rect">
            <a:avLst/>
          </a:prstGeom>
          <a:solidFill>
            <a:srgbClr val="92D05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EKSPLOITASI </a:t>
            </a:r>
            <a:endParaRPr lang="en-US" sz="2400" b="1" dirty="0">
              <a:latin typeface="Monotype Corsiva" pitchFamily="66" charset="0"/>
            </a:endParaRPr>
          </a:p>
        </p:txBody>
      </p:sp>
      <p:sp>
        <p:nvSpPr>
          <p:cNvPr id="18" name="Right Arrow 17"/>
          <p:cNvSpPr/>
          <p:nvPr/>
        </p:nvSpPr>
        <p:spPr>
          <a:xfrm>
            <a:off x="2729602" y="1526642"/>
            <a:ext cx="500066" cy="27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9" name="Text Box 13"/>
          <p:cNvSpPr txBox="1">
            <a:spLocks noChangeArrowheads="1"/>
          </p:cNvSpPr>
          <p:nvPr/>
        </p:nvSpPr>
        <p:spPr bwMode="auto">
          <a:xfrm>
            <a:off x="3515420" y="1440214"/>
            <a:ext cx="2500330" cy="461665"/>
          </a:xfrm>
          <a:prstGeom prst="rect">
            <a:avLst/>
          </a:prstGeom>
          <a:solidFill>
            <a:srgbClr val="92D05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PENGAMBILAN</a:t>
            </a:r>
            <a:endParaRPr lang="en-US" sz="2400" b="1" dirty="0">
              <a:latin typeface="Monotype Corsiva" pitchFamily="66" charset="0"/>
            </a:endParaRPr>
          </a:p>
        </p:txBody>
      </p:sp>
      <p:sp>
        <p:nvSpPr>
          <p:cNvPr id="20" name="Right Brace 19"/>
          <p:cNvSpPr/>
          <p:nvPr/>
        </p:nvSpPr>
        <p:spPr>
          <a:xfrm>
            <a:off x="6000760" y="500042"/>
            <a:ext cx="642942" cy="142876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21" name="Text Box 13"/>
          <p:cNvSpPr txBox="1">
            <a:spLocks noChangeArrowheads="1"/>
          </p:cNvSpPr>
          <p:nvPr/>
        </p:nvSpPr>
        <p:spPr bwMode="auto">
          <a:xfrm>
            <a:off x="6715140" y="1000108"/>
            <a:ext cx="2000264" cy="461665"/>
          </a:xfrm>
          <a:prstGeom prst="rect">
            <a:avLst/>
          </a:prstGeom>
          <a:solidFill>
            <a:srgbClr val="FF000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RESIKO </a:t>
            </a:r>
            <a:endParaRPr lang="en-US" sz="2400" b="1" dirty="0">
              <a:latin typeface="Monotype Corsiva" pitchFamily="66" charset="0"/>
            </a:endParaRPr>
          </a:p>
        </p:txBody>
      </p:sp>
      <p:grpSp>
        <p:nvGrpSpPr>
          <p:cNvPr id="26" name="Group 25"/>
          <p:cNvGrpSpPr/>
          <p:nvPr/>
        </p:nvGrpSpPr>
        <p:grpSpPr>
          <a:xfrm>
            <a:off x="898682" y="2184574"/>
            <a:ext cx="7305675" cy="3737158"/>
            <a:chOff x="898682" y="2184574"/>
            <a:chExt cx="7305675" cy="3737158"/>
          </a:xfrm>
        </p:grpSpPr>
        <p:pic>
          <p:nvPicPr>
            <p:cNvPr id="16" name="Picture 2"/>
            <p:cNvPicPr>
              <a:picLocks noChangeAspect="1" noChangeArrowheads="1"/>
            </p:cNvPicPr>
            <p:nvPr/>
          </p:nvPicPr>
          <p:blipFill>
            <a:blip r:embed="rId4" cstate="print"/>
            <a:srcRect t="11598"/>
            <a:stretch>
              <a:fillRect/>
            </a:stretch>
          </p:blipFill>
          <p:spPr bwMode="auto">
            <a:xfrm>
              <a:off x="898682" y="2654660"/>
              <a:ext cx="7305675" cy="3267072"/>
            </a:xfrm>
            <a:prstGeom prst="rect">
              <a:avLst/>
            </a:prstGeom>
            <a:noFill/>
            <a:ln w="9525">
              <a:noFill/>
              <a:miter lim="800000"/>
              <a:headEnd/>
              <a:tailEnd/>
            </a:ln>
            <a:effectLst/>
          </p:spPr>
        </p:pic>
        <p:sp>
          <p:nvSpPr>
            <p:cNvPr id="22" name="TextBox 21"/>
            <p:cNvSpPr txBox="1"/>
            <p:nvPr/>
          </p:nvSpPr>
          <p:spPr>
            <a:xfrm>
              <a:off x="3857620" y="5425753"/>
              <a:ext cx="1643074" cy="307777"/>
            </a:xfrm>
            <a:prstGeom prst="rect">
              <a:avLst/>
            </a:prstGeom>
            <a:solidFill>
              <a:srgbClr val="92D050"/>
            </a:solidFill>
          </p:spPr>
          <p:txBody>
            <a:bodyPr wrap="square" rtlCol="0">
              <a:spAutoFit/>
            </a:bodyPr>
            <a:lstStyle/>
            <a:p>
              <a:pPr algn="ctr"/>
              <a:r>
                <a:rPr lang="id-ID" sz="1400" b="1" dirty="0"/>
                <a:t>Target</a:t>
              </a:r>
            </a:p>
          </p:txBody>
        </p:sp>
        <p:sp>
          <p:nvSpPr>
            <p:cNvPr id="23" name="TextBox 22"/>
            <p:cNvSpPr txBox="1"/>
            <p:nvPr/>
          </p:nvSpPr>
          <p:spPr>
            <a:xfrm>
              <a:off x="1485176" y="3711241"/>
              <a:ext cx="1214446" cy="307777"/>
            </a:xfrm>
            <a:prstGeom prst="rect">
              <a:avLst/>
            </a:prstGeom>
            <a:solidFill>
              <a:srgbClr val="FFFF00"/>
            </a:solidFill>
          </p:spPr>
          <p:txBody>
            <a:bodyPr wrap="square" rtlCol="0">
              <a:spAutoFit/>
            </a:bodyPr>
            <a:lstStyle/>
            <a:p>
              <a:pPr algn="ctr"/>
              <a:r>
                <a:rPr lang="id-ID" sz="1400" b="1" dirty="0"/>
                <a:t>Teknologi</a:t>
              </a:r>
            </a:p>
          </p:txBody>
        </p:sp>
        <p:sp>
          <p:nvSpPr>
            <p:cNvPr id="24" name="TextBox 23"/>
            <p:cNvSpPr txBox="1"/>
            <p:nvPr/>
          </p:nvSpPr>
          <p:spPr>
            <a:xfrm>
              <a:off x="5899342" y="3711240"/>
              <a:ext cx="1214446" cy="307777"/>
            </a:xfrm>
            <a:prstGeom prst="rect">
              <a:avLst/>
            </a:prstGeom>
            <a:solidFill>
              <a:srgbClr val="FF0000"/>
            </a:solidFill>
          </p:spPr>
          <p:txBody>
            <a:bodyPr wrap="square" rtlCol="0">
              <a:spAutoFit/>
            </a:bodyPr>
            <a:lstStyle/>
            <a:p>
              <a:pPr algn="ctr"/>
              <a:r>
                <a:rPr lang="id-ID" sz="1400" b="1" dirty="0"/>
                <a:t>Bahaya</a:t>
              </a:r>
            </a:p>
          </p:txBody>
        </p:sp>
        <p:sp>
          <p:nvSpPr>
            <p:cNvPr id="25" name="Text Box 13"/>
            <p:cNvSpPr txBox="1">
              <a:spLocks noChangeArrowheads="1"/>
            </p:cNvSpPr>
            <p:nvPr/>
          </p:nvSpPr>
          <p:spPr bwMode="auto">
            <a:xfrm>
              <a:off x="2511776" y="2184574"/>
              <a:ext cx="4643470" cy="461665"/>
            </a:xfrm>
            <a:prstGeom prst="rect">
              <a:avLst/>
            </a:prstGeom>
            <a:solidFill>
              <a:srgbClr val="FF0000"/>
            </a:solidFill>
            <a:ln w="9525">
              <a:noFill/>
              <a:miter lim="800000"/>
              <a:headEnd/>
              <a:tailEnd/>
            </a:ln>
          </p:spPr>
          <p:txBody>
            <a:bodyPr wrap="square">
              <a:spAutoFit/>
            </a:bodyPr>
            <a:lstStyle/>
            <a:p>
              <a:pPr algn="ctr">
                <a:spcBef>
                  <a:spcPct val="50000"/>
                </a:spcBef>
              </a:pPr>
              <a:r>
                <a:rPr lang="id-ID" sz="2400" b="1" dirty="0">
                  <a:latin typeface="Monotype Corsiva" pitchFamily="66" charset="0"/>
                </a:rPr>
                <a:t>MANAGEMEN RESIKO </a:t>
              </a:r>
              <a:endParaRPr lang="en-US" sz="2400" b="1" dirty="0">
                <a:latin typeface="Monotype Corsiva" pitchFamily="66" charset="0"/>
              </a:endParaRPr>
            </a:p>
          </p:txBody>
        </p:sp>
      </p:grpSp>
    </p:spTree>
    <p:extLst>
      <p:ext uri="{BB962C8B-B14F-4D97-AF65-F5344CB8AC3E}">
        <p14:creationId xmlns:p14="http://schemas.microsoft.com/office/powerpoint/2010/main" val="2401278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17</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4" name="Picture 2"/>
          <p:cNvPicPr>
            <a:picLocks noChangeAspect="1" noChangeArrowheads="1"/>
          </p:cNvPicPr>
          <p:nvPr/>
        </p:nvPicPr>
        <p:blipFill>
          <a:blip r:embed="rId4" cstate="print"/>
          <a:srcRect t="7812"/>
          <a:stretch>
            <a:fillRect/>
          </a:stretch>
        </p:blipFill>
        <p:spPr bwMode="auto">
          <a:xfrm>
            <a:off x="806896" y="1071546"/>
            <a:ext cx="7551318" cy="4572032"/>
          </a:xfrm>
          <a:prstGeom prst="rect">
            <a:avLst/>
          </a:prstGeom>
          <a:noFill/>
          <a:ln w="9525">
            <a:noFill/>
            <a:miter lim="800000"/>
            <a:headEnd/>
            <a:tailEnd/>
          </a:ln>
          <a:effectLst/>
        </p:spPr>
      </p:pic>
      <p:sp>
        <p:nvSpPr>
          <p:cNvPr id="14" name="TextBox 13"/>
          <p:cNvSpPr txBox="1"/>
          <p:nvPr/>
        </p:nvSpPr>
        <p:spPr>
          <a:xfrm>
            <a:off x="1714480" y="428604"/>
            <a:ext cx="5643602" cy="523220"/>
          </a:xfrm>
          <a:prstGeom prst="rect">
            <a:avLst/>
          </a:prstGeom>
          <a:noFill/>
        </p:spPr>
        <p:txBody>
          <a:bodyPr wrap="square" rtlCol="0">
            <a:spAutoFit/>
          </a:bodyPr>
          <a:lstStyle/>
          <a:p>
            <a:pPr algn="ctr"/>
            <a:r>
              <a:rPr lang="id-ID" sz="2800" b="1" dirty="0">
                <a:latin typeface="Arial Rounded MT Bold" pitchFamily="34" charset="0"/>
              </a:rPr>
              <a:t>ISU EKSPLORASI</a:t>
            </a:r>
          </a:p>
        </p:txBody>
      </p:sp>
      <p:sp>
        <p:nvSpPr>
          <p:cNvPr id="15" name="Oval 14"/>
          <p:cNvSpPr/>
          <p:nvPr/>
        </p:nvSpPr>
        <p:spPr>
          <a:xfrm>
            <a:off x="2428860" y="928670"/>
            <a:ext cx="1285884" cy="4857784"/>
          </a:xfrm>
          <a:prstGeom prst="ellipse">
            <a:avLst/>
          </a:prstGeom>
          <a:solidFill>
            <a:srgbClr val="FFFF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30893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18</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3074" name="Picture 2"/>
          <p:cNvPicPr>
            <a:picLocks noChangeAspect="1" noChangeArrowheads="1"/>
          </p:cNvPicPr>
          <p:nvPr/>
        </p:nvPicPr>
        <p:blipFill>
          <a:blip r:embed="rId4" cstate="print"/>
          <a:srcRect/>
          <a:stretch>
            <a:fillRect/>
          </a:stretch>
        </p:blipFill>
        <p:spPr bwMode="auto">
          <a:xfrm>
            <a:off x="1071538" y="785794"/>
            <a:ext cx="7396086" cy="4857784"/>
          </a:xfrm>
          <a:prstGeom prst="rect">
            <a:avLst/>
          </a:prstGeom>
          <a:noFill/>
          <a:ln w="9525">
            <a:noFill/>
            <a:miter lim="800000"/>
            <a:headEnd/>
            <a:tailEnd/>
          </a:ln>
          <a:effectLst/>
        </p:spPr>
      </p:pic>
    </p:spTree>
    <p:extLst>
      <p:ext uri="{BB962C8B-B14F-4D97-AF65-F5344CB8AC3E}">
        <p14:creationId xmlns:p14="http://schemas.microsoft.com/office/powerpoint/2010/main" val="10020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19</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4098" name="Picture 2"/>
          <p:cNvPicPr>
            <a:picLocks noChangeAspect="1" noChangeArrowheads="1"/>
          </p:cNvPicPr>
          <p:nvPr/>
        </p:nvPicPr>
        <p:blipFill>
          <a:blip r:embed="rId4" cstate="print"/>
          <a:srcRect/>
          <a:stretch>
            <a:fillRect/>
          </a:stretch>
        </p:blipFill>
        <p:spPr bwMode="auto">
          <a:xfrm>
            <a:off x="571472" y="714356"/>
            <a:ext cx="7916453" cy="5000660"/>
          </a:xfrm>
          <a:prstGeom prst="rect">
            <a:avLst/>
          </a:prstGeom>
          <a:noFill/>
          <a:ln w="9525">
            <a:noFill/>
            <a:miter lim="800000"/>
            <a:headEnd/>
            <a:tailEnd/>
          </a:ln>
          <a:effectLst/>
        </p:spPr>
      </p:pic>
    </p:spTree>
    <p:extLst>
      <p:ext uri="{BB962C8B-B14F-4D97-AF65-F5344CB8AC3E}">
        <p14:creationId xmlns:p14="http://schemas.microsoft.com/office/powerpoint/2010/main" val="86913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Map</a:t>
            </a:r>
          </a:p>
        </p:txBody>
      </p:sp>
      <p:sp>
        <p:nvSpPr>
          <p:cNvPr id="3" name="Content Placeholder 2"/>
          <p:cNvSpPr>
            <a:spLocks noGrp="1"/>
          </p:cNvSpPr>
          <p:nvPr>
            <p:ph idx="1"/>
          </p:nvPr>
        </p:nvSpPr>
        <p:spPr/>
        <p:txBody>
          <a:bodyPr>
            <a:normAutofit fontScale="92500"/>
          </a:bodyPr>
          <a:lstStyle/>
          <a:p>
            <a:r>
              <a:rPr lang="en-US" dirty="0"/>
              <a:t>Introduction			</a:t>
            </a:r>
          </a:p>
          <a:p>
            <a:r>
              <a:rPr lang="en-US" dirty="0"/>
              <a:t>Earth Resources Exploration and Exploitation/2</a:t>
            </a:r>
          </a:p>
          <a:p>
            <a:r>
              <a:rPr lang="en-US" dirty="0"/>
              <a:t>Seismic Methods/2					</a:t>
            </a:r>
          </a:p>
          <a:p>
            <a:r>
              <a:rPr lang="en-US" dirty="0"/>
              <a:t>Geographic Information System/2		</a:t>
            </a:r>
          </a:p>
          <a:p>
            <a:r>
              <a:rPr lang="en-US" dirty="0"/>
              <a:t>GPS </a:t>
            </a:r>
            <a:r>
              <a:rPr lang="en-US" dirty="0" err="1"/>
              <a:t>Globall</a:t>
            </a:r>
            <a:r>
              <a:rPr lang="en-US" dirty="0"/>
              <a:t> </a:t>
            </a:r>
            <a:r>
              <a:rPr lang="en-US" dirty="0" err="1"/>
              <a:t>Posisitioning</a:t>
            </a:r>
            <a:r>
              <a:rPr lang="en-US" dirty="0"/>
              <a:t> System/2</a:t>
            </a:r>
          </a:p>
          <a:p>
            <a:r>
              <a:rPr lang="en-US" dirty="0"/>
              <a:t>Remote Sensing/2					</a:t>
            </a:r>
          </a:p>
          <a:p>
            <a:r>
              <a:rPr lang="en-US" dirty="0"/>
              <a:t>Mining Application/2					</a:t>
            </a:r>
          </a:p>
          <a:p>
            <a:r>
              <a:rPr lang="en-US"/>
              <a:t>Petroleum Applications/2</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3DCC9D-1B76-49AF-835C-51ABA607ADE5}" type="slidenum">
              <a:rPr lang="en-US" smtClean="0"/>
              <a:pPr/>
              <a:t>2</a:t>
            </a:fld>
            <a:endParaRPr lang="en-US"/>
          </a:p>
        </p:txBody>
      </p:sp>
    </p:spTree>
    <p:extLst>
      <p:ext uri="{BB962C8B-B14F-4D97-AF65-F5344CB8AC3E}">
        <p14:creationId xmlns:p14="http://schemas.microsoft.com/office/powerpoint/2010/main" val="853984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20</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7170" name="Picture 2"/>
          <p:cNvPicPr>
            <a:picLocks noChangeAspect="1" noChangeArrowheads="1"/>
          </p:cNvPicPr>
          <p:nvPr/>
        </p:nvPicPr>
        <p:blipFill>
          <a:blip r:embed="rId4" cstate="print"/>
          <a:srcRect/>
          <a:stretch>
            <a:fillRect/>
          </a:stretch>
        </p:blipFill>
        <p:spPr bwMode="auto">
          <a:xfrm>
            <a:off x="428596" y="785794"/>
            <a:ext cx="8214517" cy="5005406"/>
          </a:xfrm>
          <a:prstGeom prst="rect">
            <a:avLst/>
          </a:prstGeom>
          <a:noFill/>
          <a:ln w="9525">
            <a:noFill/>
            <a:miter lim="800000"/>
            <a:headEnd/>
            <a:tailEnd/>
          </a:ln>
          <a:effectLst/>
        </p:spPr>
      </p:pic>
    </p:spTree>
    <p:extLst>
      <p:ext uri="{BB962C8B-B14F-4D97-AF65-F5344CB8AC3E}">
        <p14:creationId xmlns:p14="http://schemas.microsoft.com/office/powerpoint/2010/main" val="75853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21</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4" name="Text Box 2"/>
          <p:cNvSpPr txBox="1">
            <a:spLocks noChangeArrowheads="1"/>
          </p:cNvSpPr>
          <p:nvPr/>
        </p:nvSpPr>
        <p:spPr bwMode="auto">
          <a:xfrm>
            <a:off x="787400" y="2209800"/>
            <a:ext cx="7489825" cy="1015663"/>
          </a:xfrm>
          <a:prstGeom prst="rect">
            <a:avLst/>
          </a:prstGeom>
          <a:noFill/>
          <a:ln w="9525">
            <a:noFill/>
            <a:miter lim="800000"/>
            <a:headEnd/>
            <a:tailEnd/>
          </a:ln>
          <a:effectLst/>
        </p:spPr>
        <p:txBody>
          <a:bodyPr>
            <a:spAutoFit/>
          </a:bodyPr>
          <a:lstStyle/>
          <a:p>
            <a:pPr algn="ctr">
              <a:spcBef>
                <a:spcPct val="50000"/>
              </a:spcBef>
            </a:pPr>
            <a:r>
              <a:rPr lang="en-US" sz="6000" b="1" dirty="0">
                <a:solidFill>
                  <a:srgbClr val="0000CC"/>
                </a:solidFill>
                <a:latin typeface="Monotype Corsiva" pitchFamily="66" charset="0"/>
              </a:rPr>
              <a:t>KONSEP </a:t>
            </a:r>
            <a:r>
              <a:rPr lang="id-ID" sz="6000" b="1" dirty="0">
                <a:solidFill>
                  <a:srgbClr val="0000CC"/>
                </a:solidFill>
                <a:latin typeface="Monotype Corsiva" pitchFamily="66" charset="0"/>
              </a:rPr>
              <a:t> </a:t>
            </a:r>
            <a:r>
              <a:rPr lang="en-US" sz="6000" b="1" dirty="0">
                <a:solidFill>
                  <a:srgbClr val="0000CC"/>
                </a:solidFill>
                <a:latin typeface="Monotype Corsiva" pitchFamily="66" charset="0"/>
              </a:rPr>
              <a:t>EKSPLORASI</a:t>
            </a:r>
          </a:p>
        </p:txBody>
      </p:sp>
    </p:spTree>
    <p:extLst>
      <p:ext uri="{BB962C8B-B14F-4D97-AF65-F5344CB8AC3E}">
        <p14:creationId xmlns:p14="http://schemas.microsoft.com/office/powerpoint/2010/main" val="2774473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22</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523875" y="1143000"/>
            <a:ext cx="8064500" cy="2282825"/>
          </a:xfrm>
          <a:prstGeom prst="rect">
            <a:avLst/>
          </a:prstGeom>
          <a:noFill/>
          <a:ln w="9525">
            <a:noFill/>
            <a:miter lim="800000"/>
            <a:headEnd/>
            <a:tailEnd/>
          </a:ln>
          <a:effectLst/>
        </p:spPr>
        <p:txBody>
          <a:bodyPr>
            <a:spAutoFit/>
          </a:bodyPr>
          <a:lstStyle/>
          <a:p>
            <a:pPr marL="1071563" indent="-1071563" algn="just">
              <a:spcBef>
                <a:spcPct val="50000"/>
              </a:spcBef>
            </a:pPr>
            <a:r>
              <a:rPr lang="id-ID" sz="2400" u="sng">
                <a:latin typeface="Times New Roman" pitchFamily="18" charset="0"/>
              </a:rPr>
              <a:t>Eksplorasi</a:t>
            </a:r>
            <a:r>
              <a:rPr lang="id-ID" sz="2400">
                <a:latin typeface="Times New Roman" pitchFamily="18" charset="0"/>
              </a:rPr>
              <a:t> secara umum merupakan kegiatan untuk mencari keberadaan sumberdaya alam yang ditinjau dari segi genesa, bentuk geometri, parameter-parameter eksplorasi / eksploitasi, maupun berbagai parameter fisis lainnya yang berkaitan dengan penanggulangan masasalah lingkungan</a:t>
            </a:r>
            <a:r>
              <a:rPr lang="en-US" sz="2400">
                <a:latin typeface="Times New Roman" pitchFamily="18" charset="0"/>
              </a:rPr>
              <a:t>.</a:t>
            </a:r>
            <a:r>
              <a:rPr lang="en-US" sz="2400" u="sng">
                <a:latin typeface="Times New Roman" pitchFamily="18" charset="0"/>
              </a:rPr>
              <a:t> </a:t>
            </a:r>
            <a:endParaRPr lang="en-US" sz="2400">
              <a:latin typeface="Times New Roman" pitchFamily="18" charset="0"/>
            </a:endParaRPr>
          </a:p>
        </p:txBody>
      </p:sp>
      <p:sp>
        <p:nvSpPr>
          <p:cNvPr id="14" name="Text Box 14"/>
          <p:cNvSpPr txBox="1">
            <a:spLocks noChangeArrowheads="1"/>
          </p:cNvSpPr>
          <p:nvPr/>
        </p:nvSpPr>
        <p:spPr bwMode="auto">
          <a:xfrm>
            <a:off x="2514600" y="304800"/>
            <a:ext cx="4114800" cy="519113"/>
          </a:xfrm>
          <a:prstGeom prst="rect">
            <a:avLst/>
          </a:prstGeom>
          <a:noFill/>
          <a:ln w="9525">
            <a:noFill/>
            <a:miter lim="800000"/>
            <a:headEnd/>
            <a:tailEnd/>
          </a:ln>
          <a:effectLst/>
        </p:spPr>
        <p:txBody>
          <a:bodyPr>
            <a:spAutoFit/>
          </a:bodyPr>
          <a:lstStyle/>
          <a:p>
            <a:pPr algn="ctr">
              <a:spcBef>
                <a:spcPct val="50000"/>
              </a:spcBef>
            </a:pPr>
            <a:r>
              <a:rPr lang="en-US" sz="2800" b="1">
                <a:solidFill>
                  <a:srgbClr val="FF0000"/>
                </a:solidFill>
                <a:latin typeface="Times New Roman" pitchFamily="18" charset="0"/>
              </a:rPr>
              <a:t>PENDAHULUAN</a:t>
            </a:r>
          </a:p>
        </p:txBody>
      </p:sp>
      <p:sp>
        <p:nvSpPr>
          <p:cNvPr id="15" name="AutoShape 18"/>
          <p:cNvSpPr>
            <a:spLocks noChangeArrowheads="1"/>
          </p:cNvSpPr>
          <p:nvPr/>
        </p:nvSpPr>
        <p:spPr bwMode="auto">
          <a:xfrm>
            <a:off x="533400" y="2438400"/>
            <a:ext cx="838200" cy="2057400"/>
          </a:xfrm>
          <a:prstGeom prst="curvedRightArrow">
            <a:avLst>
              <a:gd name="adj1" fmla="val 49091"/>
              <a:gd name="adj2" fmla="val 98182"/>
              <a:gd name="adj3" fmla="val 33333"/>
            </a:avLst>
          </a:prstGeom>
          <a:solidFill>
            <a:schemeClr val="accent1"/>
          </a:solidFill>
          <a:ln w="9525">
            <a:solidFill>
              <a:schemeClr val="tx1"/>
            </a:solidFill>
            <a:miter lim="800000"/>
            <a:headEnd/>
            <a:tailEnd/>
          </a:ln>
          <a:effectLst/>
        </p:spPr>
        <p:txBody>
          <a:bodyPr wrap="none" anchor="ctr"/>
          <a:lstStyle/>
          <a:p>
            <a:endParaRPr lang="id-ID"/>
          </a:p>
        </p:txBody>
      </p:sp>
      <p:sp>
        <p:nvSpPr>
          <p:cNvPr id="16" name="Text Box 19"/>
          <p:cNvSpPr txBox="1">
            <a:spLocks noChangeArrowheads="1"/>
          </p:cNvSpPr>
          <p:nvPr/>
        </p:nvSpPr>
        <p:spPr bwMode="auto">
          <a:xfrm>
            <a:off x="1600200" y="3810000"/>
            <a:ext cx="3810000" cy="457200"/>
          </a:xfrm>
          <a:prstGeom prst="rect">
            <a:avLst/>
          </a:prstGeom>
          <a:noFill/>
          <a:ln w="9525">
            <a:noFill/>
            <a:miter lim="800000"/>
            <a:headEnd/>
            <a:tailEnd/>
          </a:ln>
          <a:effectLst/>
        </p:spPr>
        <p:txBody>
          <a:bodyPr>
            <a:spAutoFit/>
          </a:bodyPr>
          <a:lstStyle/>
          <a:p>
            <a:pPr>
              <a:spcBef>
                <a:spcPct val="50000"/>
              </a:spcBef>
            </a:pPr>
            <a:r>
              <a:rPr lang="en-US" sz="2400"/>
              <a:t>KE EKONOMIAN SDA :</a:t>
            </a:r>
          </a:p>
        </p:txBody>
      </p:sp>
      <p:sp>
        <p:nvSpPr>
          <p:cNvPr id="17" name="Text Box 20"/>
          <p:cNvSpPr txBox="1">
            <a:spLocks noChangeArrowheads="1"/>
          </p:cNvSpPr>
          <p:nvPr/>
        </p:nvSpPr>
        <p:spPr bwMode="auto">
          <a:xfrm>
            <a:off x="1600200" y="4267200"/>
            <a:ext cx="6921500" cy="1662113"/>
          </a:xfrm>
          <a:prstGeom prst="rect">
            <a:avLst/>
          </a:prstGeom>
          <a:noFill/>
          <a:ln w="9525">
            <a:noFill/>
            <a:miter lim="800000"/>
            <a:headEnd/>
            <a:tailEnd/>
          </a:ln>
          <a:effectLst/>
        </p:spPr>
        <p:txBody>
          <a:bodyPr>
            <a:spAutoFit/>
          </a:bodyPr>
          <a:lstStyle/>
          <a:p>
            <a:pPr marL="284163" indent="-284163" algn="just">
              <a:spcBef>
                <a:spcPct val="10000"/>
              </a:spcBef>
              <a:buFontTx/>
              <a:buChar char="-"/>
            </a:pPr>
            <a:r>
              <a:rPr lang="id-ID" sz="2400">
                <a:latin typeface="Times New Roman" pitchFamily="18" charset="0"/>
              </a:rPr>
              <a:t>Tatanan geologi</a:t>
            </a:r>
          </a:p>
          <a:p>
            <a:pPr marL="284163" indent="-284163" algn="just">
              <a:spcBef>
                <a:spcPct val="10000"/>
              </a:spcBef>
              <a:buFontTx/>
              <a:buChar char="-"/>
            </a:pPr>
            <a:r>
              <a:rPr lang="id-ID" sz="2400">
                <a:latin typeface="Times New Roman" pitchFamily="18" charset="0"/>
              </a:rPr>
              <a:t>Cadangan</a:t>
            </a:r>
          </a:p>
          <a:p>
            <a:pPr marL="284163" indent="-284163" algn="just">
              <a:spcBef>
                <a:spcPct val="10000"/>
              </a:spcBef>
              <a:buFontTx/>
              <a:buChar char="-"/>
            </a:pPr>
            <a:r>
              <a:rPr lang="id-ID" sz="2400">
                <a:latin typeface="Times New Roman" pitchFamily="18" charset="0"/>
              </a:rPr>
              <a:t>Faktor kesulitan eksplorasi, eksploitasi, ekstraksi</a:t>
            </a:r>
          </a:p>
          <a:p>
            <a:pPr marL="284163" indent="-284163" algn="just">
              <a:spcBef>
                <a:spcPct val="10000"/>
              </a:spcBef>
            </a:pPr>
            <a:r>
              <a:rPr lang="id-ID" sz="2400">
                <a:latin typeface="Times New Roman" pitchFamily="18" charset="0"/>
              </a:rPr>
              <a:t>- 	Keadaan sosial politik</a:t>
            </a:r>
          </a:p>
        </p:txBody>
      </p:sp>
    </p:spTree>
    <p:extLst>
      <p:ext uri="{BB962C8B-B14F-4D97-AF65-F5344CB8AC3E}">
        <p14:creationId xmlns:p14="http://schemas.microsoft.com/office/powerpoint/2010/main" val="1972392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23</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grpSp>
        <p:nvGrpSpPr>
          <p:cNvPr id="13" name="Group 26"/>
          <p:cNvGrpSpPr>
            <a:grpSpLocks/>
          </p:cNvGrpSpPr>
          <p:nvPr/>
        </p:nvGrpSpPr>
        <p:grpSpPr bwMode="auto">
          <a:xfrm>
            <a:off x="609600" y="641350"/>
            <a:ext cx="8001000" cy="3244850"/>
            <a:chOff x="384" y="1104"/>
            <a:chExt cx="5040" cy="2044"/>
          </a:xfrm>
        </p:grpSpPr>
        <p:sp>
          <p:nvSpPr>
            <p:cNvPr id="14" name="Text Box 12"/>
            <p:cNvSpPr txBox="1">
              <a:spLocks noChangeArrowheads="1"/>
            </p:cNvSpPr>
            <p:nvPr/>
          </p:nvSpPr>
          <p:spPr bwMode="auto">
            <a:xfrm>
              <a:off x="384" y="1728"/>
              <a:ext cx="624" cy="288"/>
            </a:xfrm>
            <a:prstGeom prst="rect">
              <a:avLst/>
            </a:prstGeom>
            <a:noFill/>
            <a:ln w="9525">
              <a:noFill/>
              <a:miter lim="800000"/>
              <a:headEnd/>
              <a:tailEnd/>
            </a:ln>
            <a:effectLst/>
          </p:spPr>
          <p:txBody>
            <a:bodyPr>
              <a:spAutoFit/>
            </a:bodyPr>
            <a:lstStyle/>
            <a:p>
              <a:pPr>
                <a:spcBef>
                  <a:spcPct val="50000"/>
                </a:spcBef>
              </a:pPr>
              <a:r>
                <a:rPr lang="en-US" sz="2400"/>
                <a:t>SDA</a:t>
              </a:r>
            </a:p>
          </p:txBody>
        </p:sp>
        <p:sp>
          <p:nvSpPr>
            <p:cNvPr id="15" name="Text Box 13"/>
            <p:cNvSpPr txBox="1">
              <a:spLocks noChangeArrowheads="1"/>
            </p:cNvSpPr>
            <p:nvPr/>
          </p:nvSpPr>
          <p:spPr bwMode="auto">
            <a:xfrm>
              <a:off x="1152" y="1104"/>
              <a:ext cx="1488" cy="518"/>
            </a:xfrm>
            <a:prstGeom prst="rect">
              <a:avLst/>
            </a:prstGeom>
            <a:noFill/>
            <a:ln w="9525">
              <a:noFill/>
              <a:miter lim="800000"/>
              <a:headEnd/>
              <a:tailEnd/>
            </a:ln>
            <a:effectLst/>
          </p:spPr>
          <p:txBody>
            <a:bodyPr>
              <a:spAutoFit/>
            </a:bodyPr>
            <a:lstStyle/>
            <a:p>
              <a:pPr>
                <a:spcBef>
                  <a:spcPct val="50000"/>
                </a:spcBef>
              </a:pPr>
              <a:r>
                <a:rPr lang="en-US" sz="2400"/>
                <a:t>Bersifat Tergantikan</a:t>
              </a:r>
            </a:p>
          </p:txBody>
        </p:sp>
        <p:sp>
          <p:nvSpPr>
            <p:cNvPr id="16" name="Text Box 14"/>
            <p:cNvSpPr txBox="1">
              <a:spLocks noChangeArrowheads="1"/>
            </p:cNvSpPr>
            <p:nvPr/>
          </p:nvSpPr>
          <p:spPr bwMode="auto">
            <a:xfrm>
              <a:off x="1152" y="2112"/>
              <a:ext cx="1488" cy="288"/>
            </a:xfrm>
            <a:prstGeom prst="rect">
              <a:avLst/>
            </a:prstGeom>
            <a:noFill/>
            <a:ln w="9525">
              <a:noFill/>
              <a:miter lim="800000"/>
              <a:headEnd/>
              <a:tailEnd/>
            </a:ln>
            <a:effectLst/>
          </p:spPr>
          <p:txBody>
            <a:bodyPr>
              <a:spAutoFit/>
            </a:bodyPr>
            <a:lstStyle/>
            <a:p>
              <a:pPr>
                <a:spcBef>
                  <a:spcPct val="50000"/>
                </a:spcBef>
              </a:pPr>
              <a:r>
                <a:rPr lang="en-US" sz="2400"/>
                <a:t>Bersifat Habis</a:t>
              </a:r>
            </a:p>
          </p:txBody>
        </p:sp>
        <p:sp>
          <p:nvSpPr>
            <p:cNvPr id="17" name="Text Box 15"/>
            <p:cNvSpPr txBox="1">
              <a:spLocks noChangeArrowheads="1"/>
            </p:cNvSpPr>
            <p:nvPr/>
          </p:nvSpPr>
          <p:spPr bwMode="auto">
            <a:xfrm>
              <a:off x="2784" y="1344"/>
              <a:ext cx="1488" cy="748"/>
            </a:xfrm>
            <a:prstGeom prst="rect">
              <a:avLst/>
            </a:prstGeom>
            <a:noFill/>
            <a:ln w="9525">
              <a:noFill/>
              <a:miter lim="800000"/>
              <a:headEnd/>
              <a:tailEnd/>
            </a:ln>
            <a:effectLst/>
          </p:spPr>
          <p:txBody>
            <a:bodyPr>
              <a:spAutoFit/>
            </a:bodyPr>
            <a:lstStyle/>
            <a:p>
              <a:pPr>
                <a:spcBef>
                  <a:spcPct val="50000"/>
                </a:spcBef>
              </a:pPr>
              <a:r>
                <a:rPr lang="en-US" sz="2400"/>
                <a:t>Cadangan Konsentrasi tinggi</a:t>
              </a:r>
            </a:p>
          </p:txBody>
        </p:sp>
        <p:sp>
          <p:nvSpPr>
            <p:cNvPr id="18" name="AutoShape 17"/>
            <p:cNvSpPr>
              <a:spLocks noChangeArrowheads="1"/>
            </p:cNvSpPr>
            <p:nvPr/>
          </p:nvSpPr>
          <p:spPr bwMode="auto">
            <a:xfrm>
              <a:off x="3936" y="1632"/>
              <a:ext cx="28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endParaRPr lang="id-ID"/>
            </a:p>
          </p:txBody>
        </p:sp>
        <p:sp>
          <p:nvSpPr>
            <p:cNvPr id="19" name="Text Box 19"/>
            <p:cNvSpPr txBox="1">
              <a:spLocks noChangeArrowheads="1"/>
            </p:cNvSpPr>
            <p:nvPr/>
          </p:nvSpPr>
          <p:spPr bwMode="auto">
            <a:xfrm>
              <a:off x="4272" y="1592"/>
              <a:ext cx="1104" cy="288"/>
            </a:xfrm>
            <a:prstGeom prst="rect">
              <a:avLst/>
            </a:prstGeom>
            <a:noFill/>
            <a:ln w="9525">
              <a:noFill/>
              <a:miter lim="800000"/>
              <a:headEnd/>
              <a:tailEnd/>
            </a:ln>
            <a:effectLst/>
          </p:spPr>
          <p:txBody>
            <a:bodyPr>
              <a:spAutoFit/>
            </a:bodyPr>
            <a:lstStyle/>
            <a:p>
              <a:pPr>
                <a:spcBef>
                  <a:spcPct val="50000"/>
                </a:spcBef>
              </a:pPr>
              <a:r>
                <a:rPr lang="en-US" sz="2400"/>
                <a:t>Terbatas</a:t>
              </a:r>
            </a:p>
          </p:txBody>
        </p:sp>
        <p:sp>
          <p:nvSpPr>
            <p:cNvPr id="20" name="Text Box 20"/>
            <p:cNvSpPr txBox="1">
              <a:spLocks noChangeArrowheads="1"/>
            </p:cNvSpPr>
            <p:nvPr/>
          </p:nvSpPr>
          <p:spPr bwMode="auto">
            <a:xfrm>
              <a:off x="2784" y="2400"/>
              <a:ext cx="1488" cy="748"/>
            </a:xfrm>
            <a:prstGeom prst="rect">
              <a:avLst/>
            </a:prstGeom>
            <a:noFill/>
            <a:ln w="9525">
              <a:noFill/>
              <a:miter lim="800000"/>
              <a:headEnd/>
              <a:tailEnd/>
            </a:ln>
            <a:effectLst/>
          </p:spPr>
          <p:txBody>
            <a:bodyPr>
              <a:spAutoFit/>
            </a:bodyPr>
            <a:lstStyle/>
            <a:p>
              <a:pPr>
                <a:spcBef>
                  <a:spcPct val="50000"/>
                </a:spcBef>
              </a:pPr>
              <a:r>
                <a:rPr lang="en-US" sz="2400"/>
                <a:t>Cadangan Konsentrasi Rendah</a:t>
              </a:r>
            </a:p>
          </p:txBody>
        </p:sp>
        <p:sp>
          <p:nvSpPr>
            <p:cNvPr id="21" name="AutoShape 21"/>
            <p:cNvSpPr>
              <a:spLocks noChangeArrowheads="1"/>
            </p:cNvSpPr>
            <p:nvPr/>
          </p:nvSpPr>
          <p:spPr bwMode="auto">
            <a:xfrm>
              <a:off x="3936" y="2688"/>
              <a:ext cx="28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endParaRPr lang="id-ID"/>
            </a:p>
          </p:txBody>
        </p:sp>
        <p:sp>
          <p:nvSpPr>
            <p:cNvPr id="22" name="Text Box 22"/>
            <p:cNvSpPr txBox="1">
              <a:spLocks noChangeArrowheads="1"/>
            </p:cNvSpPr>
            <p:nvPr/>
          </p:nvSpPr>
          <p:spPr bwMode="auto">
            <a:xfrm>
              <a:off x="4272" y="2668"/>
              <a:ext cx="1152" cy="288"/>
            </a:xfrm>
            <a:prstGeom prst="rect">
              <a:avLst/>
            </a:prstGeom>
            <a:noFill/>
            <a:ln w="9525">
              <a:noFill/>
              <a:miter lim="800000"/>
              <a:headEnd/>
              <a:tailEnd/>
            </a:ln>
            <a:effectLst/>
          </p:spPr>
          <p:txBody>
            <a:bodyPr>
              <a:spAutoFit/>
            </a:bodyPr>
            <a:lstStyle/>
            <a:p>
              <a:pPr>
                <a:spcBef>
                  <a:spcPct val="50000"/>
                </a:spcBef>
              </a:pPr>
              <a:r>
                <a:rPr lang="en-US" sz="2400"/>
                <a:t>Melimpah</a:t>
              </a:r>
            </a:p>
          </p:txBody>
        </p:sp>
        <p:sp>
          <p:nvSpPr>
            <p:cNvPr id="23" name="AutoShape 23"/>
            <p:cNvSpPr>
              <a:spLocks/>
            </p:cNvSpPr>
            <p:nvPr/>
          </p:nvSpPr>
          <p:spPr bwMode="auto">
            <a:xfrm>
              <a:off x="2640" y="1344"/>
              <a:ext cx="96" cy="1776"/>
            </a:xfrm>
            <a:prstGeom prst="leftBrace">
              <a:avLst>
                <a:gd name="adj1" fmla="val 154167"/>
                <a:gd name="adj2" fmla="val 50000"/>
              </a:avLst>
            </a:prstGeom>
            <a:noFill/>
            <a:ln w="9525">
              <a:solidFill>
                <a:schemeClr val="tx1"/>
              </a:solidFill>
              <a:round/>
              <a:headEnd/>
              <a:tailEnd/>
            </a:ln>
            <a:effectLst/>
          </p:spPr>
          <p:txBody>
            <a:bodyPr wrap="none" anchor="ctr"/>
            <a:lstStyle/>
            <a:p>
              <a:endParaRPr lang="id-ID"/>
            </a:p>
          </p:txBody>
        </p:sp>
        <p:sp>
          <p:nvSpPr>
            <p:cNvPr id="24" name="Line 24"/>
            <p:cNvSpPr>
              <a:spLocks noChangeShapeType="1"/>
            </p:cNvSpPr>
            <p:nvPr/>
          </p:nvSpPr>
          <p:spPr bwMode="auto">
            <a:xfrm flipV="1">
              <a:off x="912" y="1440"/>
              <a:ext cx="240" cy="384"/>
            </a:xfrm>
            <a:prstGeom prst="line">
              <a:avLst/>
            </a:prstGeom>
            <a:noFill/>
            <a:ln w="22225">
              <a:solidFill>
                <a:srgbClr val="0000FF"/>
              </a:solidFill>
              <a:round/>
              <a:headEnd type="oval" w="med" len="med"/>
              <a:tailEnd type="triangle" w="med" len="med"/>
            </a:ln>
            <a:effectLst/>
          </p:spPr>
          <p:txBody>
            <a:bodyPr/>
            <a:lstStyle/>
            <a:p>
              <a:endParaRPr lang="id-ID"/>
            </a:p>
          </p:txBody>
        </p:sp>
        <p:sp>
          <p:nvSpPr>
            <p:cNvPr id="25" name="Line 25"/>
            <p:cNvSpPr>
              <a:spLocks noChangeShapeType="1"/>
            </p:cNvSpPr>
            <p:nvPr/>
          </p:nvSpPr>
          <p:spPr bwMode="auto">
            <a:xfrm>
              <a:off x="912" y="1824"/>
              <a:ext cx="240" cy="432"/>
            </a:xfrm>
            <a:prstGeom prst="line">
              <a:avLst/>
            </a:prstGeom>
            <a:noFill/>
            <a:ln w="22225">
              <a:solidFill>
                <a:srgbClr val="0000FF"/>
              </a:solidFill>
              <a:round/>
              <a:headEnd type="oval" w="med" len="med"/>
              <a:tailEnd type="triangle" w="med" len="med"/>
            </a:ln>
            <a:effectLst/>
          </p:spPr>
          <p:txBody>
            <a:bodyPr/>
            <a:lstStyle/>
            <a:p>
              <a:endParaRPr lang="id-ID"/>
            </a:p>
          </p:txBody>
        </p:sp>
      </p:grpSp>
      <p:sp>
        <p:nvSpPr>
          <p:cNvPr id="26" name="Text Box 27"/>
          <p:cNvSpPr txBox="1">
            <a:spLocks noChangeArrowheads="1"/>
          </p:cNvSpPr>
          <p:nvPr/>
        </p:nvSpPr>
        <p:spPr bwMode="auto">
          <a:xfrm>
            <a:off x="457200" y="4816475"/>
            <a:ext cx="8064500" cy="822325"/>
          </a:xfrm>
          <a:prstGeom prst="rect">
            <a:avLst/>
          </a:prstGeom>
          <a:noFill/>
          <a:ln w="9525">
            <a:noFill/>
            <a:miter lim="800000"/>
            <a:headEnd/>
            <a:tailEnd/>
          </a:ln>
          <a:effectLst/>
        </p:spPr>
        <p:txBody>
          <a:bodyPr>
            <a:spAutoFit/>
          </a:bodyPr>
          <a:lstStyle/>
          <a:p>
            <a:pPr marL="1071563" indent="-1071563" algn="just">
              <a:spcBef>
                <a:spcPct val="50000"/>
              </a:spcBef>
            </a:pPr>
            <a:r>
              <a:rPr lang="en-US" sz="2400">
                <a:latin typeface="Times New Roman" pitchFamily="18" charset="0"/>
              </a:rPr>
              <a:t>Keberhasilan suatu eksplorasi sangat tergantung pada konsep, strategi, serta metoda yang digunakan. </a:t>
            </a:r>
          </a:p>
        </p:txBody>
      </p:sp>
      <p:sp>
        <p:nvSpPr>
          <p:cNvPr id="27" name="Text Box 28"/>
          <p:cNvSpPr txBox="1">
            <a:spLocks noChangeArrowheads="1"/>
          </p:cNvSpPr>
          <p:nvPr/>
        </p:nvSpPr>
        <p:spPr bwMode="auto">
          <a:xfrm>
            <a:off x="3276600" y="4343400"/>
            <a:ext cx="1447800" cy="457200"/>
          </a:xfrm>
          <a:prstGeom prst="rect">
            <a:avLst/>
          </a:prstGeom>
          <a:noFill/>
          <a:ln w="9525">
            <a:noFill/>
            <a:miter lim="800000"/>
            <a:headEnd/>
            <a:tailEnd/>
          </a:ln>
          <a:effectLst/>
        </p:spPr>
        <p:txBody>
          <a:bodyPr>
            <a:spAutoFit/>
          </a:bodyPr>
          <a:lstStyle/>
          <a:p>
            <a:pPr marL="1071563" indent="-1071563" algn="ctr">
              <a:spcBef>
                <a:spcPct val="50000"/>
              </a:spcBef>
            </a:pPr>
            <a:r>
              <a:rPr lang="en-US" sz="2400" b="1">
                <a:solidFill>
                  <a:srgbClr val="FF0000"/>
                </a:solidFill>
                <a:latin typeface="Times New Roman" pitchFamily="18" charset="0"/>
              </a:rPr>
              <a:t>JADI :</a:t>
            </a:r>
          </a:p>
        </p:txBody>
      </p:sp>
    </p:spTree>
    <p:extLst>
      <p:ext uri="{BB962C8B-B14F-4D97-AF65-F5344CB8AC3E}">
        <p14:creationId xmlns:p14="http://schemas.microsoft.com/office/powerpoint/2010/main" val="1036187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24</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grpSp>
        <p:nvGrpSpPr>
          <p:cNvPr id="13" name="Group 3"/>
          <p:cNvGrpSpPr>
            <a:grpSpLocks/>
          </p:cNvGrpSpPr>
          <p:nvPr/>
        </p:nvGrpSpPr>
        <p:grpSpPr bwMode="auto">
          <a:xfrm>
            <a:off x="714348" y="1143242"/>
            <a:ext cx="7853388" cy="4500336"/>
            <a:chOff x="384" y="831"/>
            <a:chExt cx="5148" cy="3005"/>
          </a:xfrm>
        </p:grpSpPr>
        <p:grpSp>
          <p:nvGrpSpPr>
            <p:cNvPr id="14" name="Group 4"/>
            <p:cNvGrpSpPr>
              <a:grpSpLocks/>
            </p:cNvGrpSpPr>
            <p:nvPr/>
          </p:nvGrpSpPr>
          <p:grpSpPr bwMode="auto">
            <a:xfrm>
              <a:off x="384" y="831"/>
              <a:ext cx="5148" cy="3005"/>
              <a:chOff x="384" y="831"/>
              <a:chExt cx="5148" cy="3005"/>
            </a:xfrm>
          </p:grpSpPr>
          <p:sp>
            <p:nvSpPr>
              <p:cNvPr id="19" name="Text Box 5"/>
              <p:cNvSpPr txBox="1">
                <a:spLocks noChangeArrowheads="1"/>
              </p:cNvSpPr>
              <p:nvPr/>
            </p:nvSpPr>
            <p:spPr bwMode="auto">
              <a:xfrm>
                <a:off x="2020" y="831"/>
                <a:ext cx="1452" cy="986"/>
              </a:xfrm>
              <a:prstGeom prst="rect">
                <a:avLst/>
              </a:prstGeom>
              <a:noFill/>
              <a:ln w="9525">
                <a:noFill/>
                <a:miter lim="800000"/>
                <a:headEnd/>
                <a:tailEnd/>
              </a:ln>
              <a:effectLst/>
            </p:spPr>
            <p:txBody>
              <a:bodyPr wrap="square">
                <a:spAutoFit/>
              </a:bodyPr>
              <a:lstStyle/>
              <a:p>
                <a:pPr algn="ctr">
                  <a:spcBef>
                    <a:spcPct val="50000"/>
                  </a:spcBef>
                </a:pPr>
                <a:r>
                  <a:rPr lang="en-US" sz="1800" b="1" dirty="0">
                    <a:solidFill>
                      <a:schemeClr val="accent2"/>
                    </a:solidFill>
                    <a:latin typeface="Arial" charset="0"/>
                  </a:rPr>
                  <a:t>D A T A</a:t>
                </a:r>
              </a:p>
              <a:p>
                <a:pPr algn="ctr">
                  <a:spcBef>
                    <a:spcPct val="50000"/>
                  </a:spcBef>
                </a:pPr>
                <a:r>
                  <a:rPr lang="en-US" sz="1600" dirty="0"/>
                  <a:t>GEOLOGICAL, GEOPHYSICAL, ENGINEERING, FINANCIAL</a:t>
                </a:r>
              </a:p>
            </p:txBody>
          </p:sp>
          <p:sp>
            <p:nvSpPr>
              <p:cNvPr id="20" name="Text Box 6"/>
              <p:cNvSpPr txBox="1">
                <a:spLocks noChangeArrowheads="1"/>
              </p:cNvSpPr>
              <p:nvPr/>
            </p:nvSpPr>
            <p:spPr bwMode="auto">
              <a:xfrm>
                <a:off x="3804" y="1392"/>
                <a:ext cx="1728" cy="2156"/>
              </a:xfrm>
              <a:prstGeom prst="rect">
                <a:avLst/>
              </a:prstGeom>
              <a:noFill/>
              <a:ln w="9525">
                <a:noFill/>
                <a:miter lim="800000"/>
                <a:headEnd/>
                <a:tailEnd/>
              </a:ln>
              <a:effectLst/>
            </p:spPr>
            <p:txBody>
              <a:bodyPr>
                <a:spAutoFit/>
              </a:bodyPr>
              <a:lstStyle/>
              <a:p>
                <a:pPr algn="ctr">
                  <a:spcBef>
                    <a:spcPct val="50000"/>
                  </a:spcBef>
                </a:pPr>
                <a:r>
                  <a:rPr lang="en-US" sz="1800" b="1" dirty="0">
                    <a:solidFill>
                      <a:srgbClr val="339933"/>
                    </a:solidFill>
                    <a:latin typeface="Arial" charset="0"/>
                  </a:rPr>
                  <a:t>T O </a:t>
                </a:r>
                <a:r>
                  <a:rPr lang="en-US" sz="1800" b="1" dirty="0" err="1">
                    <a:solidFill>
                      <a:srgbClr val="339933"/>
                    </a:solidFill>
                    <a:latin typeface="Arial" charset="0"/>
                  </a:rPr>
                  <a:t>O</a:t>
                </a:r>
                <a:r>
                  <a:rPr lang="en-US" sz="1800" b="1" dirty="0">
                    <a:solidFill>
                      <a:srgbClr val="339933"/>
                    </a:solidFill>
                    <a:latin typeface="Arial" charset="0"/>
                  </a:rPr>
                  <a:t> L S</a:t>
                </a:r>
              </a:p>
              <a:p>
                <a:pPr algn="ctr">
                  <a:spcBef>
                    <a:spcPct val="50000"/>
                  </a:spcBef>
                </a:pPr>
                <a:r>
                  <a:rPr lang="en-US" sz="1600" dirty="0"/>
                  <a:t>SEISMIC INTERPT’N, TOMOGRAPHY,           DATA AQUISITION, LOGGING-CORING, COMPLITIONS, GEOLOGICAL MODELING, PRESURE TRANSIENT, FRACTURING,                RES’R. SIMULATION, ENHC’D. OIL REC., COMPUTER SOFTWARE, COMPOUTER HARDWARE</a:t>
                </a:r>
              </a:p>
            </p:txBody>
          </p:sp>
          <p:sp>
            <p:nvSpPr>
              <p:cNvPr id="21" name="Text Box 7"/>
              <p:cNvSpPr txBox="1">
                <a:spLocks noChangeArrowheads="1"/>
              </p:cNvSpPr>
              <p:nvPr/>
            </p:nvSpPr>
            <p:spPr bwMode="auto">
              <a:xfrm>
                <a:off x="2016" y="2112"/>
                <a:ext cx="1488" cy="250"/>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pPr>
                <a:r>
                  <a:rPr lang="en-US" sz="2000" b="1">
                    <a:solidFill>
                      <a:srgbClr val="FF0000"/>
                    </a:solidFill>
                    <a:latin typeface="Arial" charset="0"/>
                  </a:rPr>
                  <a:t>INTEGRATION</a:t>
                </a:r>
              </a:p>
            </p:txBody>
          </p:sp>
          <p:sp>
            <p:nvSpPr>
              <p:cNvPr id="22" name="Text Box 8"/>
              <p:cNvSpPr txBox="1">
                <a:spLocks noChangeArrowheads="1"/>
              </p:cNvSpPr>
              <p:nvPr/>
            </p:nvSpPr>
            <p:spPr bwMode="auto">
              <a:xfrm>
                <a:off x="1991" y="2685"/>
                <a:ext cx="1527" cy="1151"/>
              </a:xfrm>
              <a:prstGeom prst="rect">
                <a:avLst/>
              </a:prstGeom>
              <a:noFill/>
              <a:ln w="9525">
                <a:noFill/>
                <a:miter lim="800000"/>
                <a:headEnd/>
                <a:tailEnd/>
              </a:ln>
              <a:effectLst/>
            </p:spPr>
            <p:txBody>
              <a:bodyPr wrap="square">
                <a:spAutoFit/>
              </a:bodyPr>
              <a:lstStyle/>
              <a:p>
                <a:pPr algn="ctr">
                  <a:spcBef>
                    <a:spcPct val="50000"/>
                  </a:spcBef>
                </a:pPr>
                <a:r>
                  <a:rPr lang="en-US" sz="1800" b="1" dirty="0">
                    <a:solidFill>
                      <a:srgbClr val="CC6600"/>
                    </a:solidFill>
                    <a:latin typeface="Arial" charset="0"/>
                  </a:rPr>
                  <a:t>P E O P L E</a:t>
                </a:r>
              </a:p>
              <a:p>
                <a:pPr algn="ctr">
                  <a:spcBef>
                    <a:spcPct val="50000"/>
                  </a:spcBef>
                </a:pPr>
                <a:r>
                  <a:rPr lang="en-US" sz="1600" dirty="0"/>
                  <a:t>MANAGEMENT, GEOSCIENTISTS, ENGINEERING, LAND / LEGAL, FIELD, FINANCIAL</a:t>
                </a:r>
              </a:p>
            </p:txBody>
          </p:sp>
          <p:sp>
            <p:nvSpPr>
              <p:cNvPr id="23" name="Text Box 9"/>
              <p:cNvSpPr txBox="1">
                <a:spLocks noChangeArrowheads="1"/>
              </p:cNvSpPr>
              <p:nvPr/>
            </p:nvSpPr>
            <p:spPr bwMode="auto">
              <a:xfrm>
                <a:off x="384" y="1536"/>
                <a:ext cx="1296" cy="1694"/>
              </a:xfrm>
              <a:prstGeom prst="rect">
                <a:avLst/>
              </a:prstGeom>
              <a:noFill/>
              <a:ln w="9525">
                <a:noFill/>
                <a:miter lim="800000"/>
                <a:headEnd/>
                <a:tailEnd/>
              </a:ln>
              <a:effectLst/>
            </p:spPr>
            <p:txBody>
              <a:bodyPr>
                <a:spAutoFit/>
              </a:bodyPr>
              <a:lstStyle/>
              <a:p>
                <a:pPr algn="ctr">
                  <a:spcBef>
                    <a:spcPct val="50000"/>
                  </a:spcBef>
                </a:pPr>
                <a:r>
                  <a:rPr lang="en-US" sz="1800" b="1" dirty="0">
                    <a:latin typeface="Arial" charset="0"/>
                  </a:rPr>
                  <a:t>TECHNOLOGY</a:t>
                </a:r>
              </a:p>
              <a:p>
                <a:pPr algn="ctr">
                  <a:spcBef>
                    <a:spcPct val="50000"/>
                  </a:spcBef>
                </a:pPr>
                <a:r>
                  <a:rPr lang="en-US" sz="1600" dirty="0"/>
                  <a:t>SEISMIC, GEOLOGIC, GEOSTATISTICS, ENGINEERING, DRILLING &amp; COMPLETIONS, ENC’D OIL REC., ENVIRONMENT, COMPUTER</a:t>
                </a:r>
              </a:p>
            </p:txBody>
          </p:sp>
        </p:grpSp>
        <p:sp>
          <p:nvSpPr>
            <p:cNvPr id="15" name="AutoShape 10"/>
            <p:cNvSpPr>
              <a:spLocks noChangeArrowheads="1"/>
            </p:cNvSpPr>
            <p:nvPr/>
          </p:nvSpPr>
          <p:spPr bwMode="auto">
            <a:xfrm>
              <a:off x="1728" y="2016"/>
              <a:ext cx="288" cy="480"/>
            </a:xfrm>
            <a:prstGeom prst="rightArrow">
              <a:avLst>
                <a:gd name="adj1" fmla="val 50000"/>
                <a:gd name="adj2" fmla="val 25000"/>
              </a:avLst>
            </a:prstGeom>
            <a:noFill/>
            <a:ln w="12700">
              <a:solidFill>
                <a:schemeClr val="tx1"/>
              </a:solidFill>
              <a:miter lim="800000"/>
              <a:headEnd/>
              <a:tailEnd/>
            </a:ln>
            <a:effectLst/>
          </p:spPr>
          <p:txBody>
            <a:bodyPr wrap="none" anchor="ctr"/>
            <a:lstStyle/>
            <a:p>
              <a:endParaRPr lang="id-ID"/>
            </a:p>
          </p:txBody>
        </p:sp>
        <p:sp>
          <p:nvSpPr>
            <p:cNvPr id="16" name="AutoShape 11"/>
            <p:cNvSpPr>
              <a:spLocks noChangeArrowheads="1"/>
            </p:cNvSpPr>
            <p:nvPr/>
          </p:nvSpPr>
          <p:spPr bwMode="auto">
            <a:xfrm>
              <a:off x="2496" y="1824"/>
              <a:ext cx="480" cy="240"/>
            </a:xfrm>
            <a:prstGeom prst="downArrow">
              <a:avLst>
                <a:gd name="adj1" fmla="val 50000"/>
                <a:gd name="adj2" fmla="val 25000"/>
              </a:avLst>
            </a:prstGeom>
            <a:noFill/>
            <a:ln w="12700">
              <a:solidFill>
                <a:schemeClr val="accent2"/>
              </a:solidFill>
              <a:miter lim="800000"/>
              <a:headEnd/>
              <a:tailEnd/>
            </a:ln>
            <a:effectLst/>
          </p:spPr>
          <p:txBody>
            <a:bodyPr wrap="none" anchor="ctr"/>
            <a:lstStyle/>
            <a:p>
              <a:endParaRPr lang="id-ID"/>
            </a:p>
          </p:txBody>
        </p:sp>
        <p:sp>
          <p:nvSpPr>
            <p:cNvPr id="17" name="AutoShape 12"/>
            <p:cNvSpPr>
              <a:spLocks noChangeArrowheads="1"/>
            </p:cNvSpPr>
            <p:nvPr/>
          </p:nvSpPr>
          <p:spPr bwMode="auto">
            <a:xfrm>
              <a:off x="2496" y="2400"/>
              <a:ext cx="528" cy="240"/>
            </a:xfrm>
            <a:prstGeom prst="upArrow">
              <a:avLst>
                <a:gd name="adj1" fmla="val 50000"/>
                <a:gd name="adj2" fmla="val 25000"/>
              </a:avLst>
            </a:prstGeom>
            <a:noFill/>
            <a:ln w="12700">
              <a:solidFill>
                <a:srgbClr val="CC6600"/>
              </a:solidFill>
              <a:miter lim="800000"/>
              <a:headEnd/>
              <a:tailEnd/>
            </a:ln>
            <a:effectLst/>
          </p:spPr>
          <p:txBody>
            <a:bodyPr wrap="none" anchor="ctr"/>
            <a:lstStyle/>
            <a:p>
              <a:endParaRPr lang="id-ID"/>
            </a:p>
          </p:txBody>
        </p:sp>
        <p:sp>
          <p:nvSpPr>
            <p:cNvPr id="18" name="AutoShape 13"/>
            <p:cNvSpPr>
              <a:spLocks noChangeArrowheads="1"/>
            </p:cNvSpPr>
            <p:nvPr/>
          </p:nvSpPr>
          <p:spPr bwMode="auto">
            <a:xfrm>
              <a:off x="3552" y="2064"/>
              <a:ext cx="288" cy="384"/>
            </a:xfrm>
            <a:prstGeom prst="leftArrow">
              <a:avLst>
                <a:gd name="adj1" fmla="val 50000"/>
                <a:gd name="adj2" fmla="val 25000"/>
              </a:avLst>
            </a:prstGeom>
            <a:noFill/>
            <a:ln w="12700">
              <a:solidFill>
                <a:srgbClr val="339933"/>
              </a:solidFill>
              <a:miter lim="800000"/>
              <a:headEnd/>
              <a:tailEnd/>
            </a:ln>
            <a:effectLst/>
          </p:spPr>
          <p:txBody>
            <a:bodyPr wrap="none" anchor="ctr"/>
            <a:lstStyle/>
            <a:p>
              <a:endParaRPr lang="id-ID"/>
            </a:p>
          </p:txBody>
        </p:sp>
      </p:grpSp>
      <p:sp>
        <p:nvSpPr>
          <p:cNvPr id="24" name="Rectangle 2"/>
          <p:cNvSpPr txBox="1">
            <a:spLocks noChangeArrowheads="1"/>
          </p:cNvSpPr>
          <p:nvPr/>
        </p:nvSpPr>
        <p:spPr bwMode="auto">
          <a:xfrm>
            <a:off x="685800" y="428604"/>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2200" b="1" i="0" u="none" strike="noStrike" kern="0" cap="none" spc="0" normalizeH="0" baseline="0" noProof="0" dirty="0">
                <a:ln>
                  <a:noFill/>
                </a:ln>
                <a:solidFill>
                  <a:srgbClr val="FF0000"/>
                </a:solidFill>
                <a:effectLst/>
                <a:uLnTx/>
                <a:uFillTx/>
                <a:latin typeface="Arial" charset="0"/>
                <a:ea typeface="+mj-ea"/>
                <a:cs typeface="+mj-cs"/>
              </a:rPr>
              <a:t>EKSPLORATION </a:t>
            </a:r>
            <a:r>
              <a:rPr kumimoji="0" lang="en-US" sz="2200" b="1" i="0" u="none" strike="noStrike" kern="0" cap="none" spc="0" normalizeH="0" baseline="0" noProof="0" dirty="0">
                <a:ln>
                  <a:noFill/>
                </a:ln>
                <a:solidFill>
                  <a:srgbClr val="FF0000"/>
                </a:solidFill>
                <a:effectLst/>
                <a:uLnTx/>
                <a:uFillTx/>
                <a:latin typeface="Arial" charset="0"/>
                <a:ea typeface="+mj-ea"/>
                <a:cs typeface="+mj-cs"/>
              </a:rPr>
              <a:t>MANAGEMENT</a:t>
            </a:r>
          </a:p>
        </p:txBody>
      </p:sp>
    </p:spTree>
    <p:extLst>
      <p:ext uri="{BB962C8B-B14F-4D97-AF65-F5344CB8AC3E}">
        <p14:creationId xmlns:p14="http://schemas.microsoft.com/office/powerpoint/2010/main" val="2304662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25</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457200" y="381000"/>
            <a:ext cx="5791200" cy="519113"/>
          </a:xfrm>
          <a:prstGeom prst="rect">
            <a:avLst/>
          </a:prstGeom>
          <a:noFill/>
          <a:ln w="9525">
            <a:noFill/>
            <a:miter lim="800000"/>
            <a:headEnd/>
            <a:tailEnd/>
          </a:ln>
          <a:effectLst/>
        </p:spPr>
        <p:txBody>
          <a:bodyPr>
            <a:spAutoFit/>
          </a:bodyPr>
          <a:lstStyle/>
          <a:p>
            <a:pPr>
              <a:spcBef>
                <a:spcPct val="50000"/>
              </a:spcBef>
            </a:pPr>
            <a:r>
              <a:rPr lang="en-US" sz="2800" b="1">
                <a:solidFill>
                  <a:srgbClr val="FF0000"/>
                </a:solidFill>
              </a:rPr>
              <a:t>Konsep dan Strategi Eksplorasi</a:t>
            </a:r>
          </a:p>
        </p:txBody>
      </p:sp>
      <p:sp>
        <p:nvSpPr>
          <p:cNvPr id="14" name="Text Box 13"/>
          <p:cNvSpPr txBox="1">
            <a:spLocks noChangeArrowheads="1"/>
          </p:cNvSpPr>
          <p:nvPr/>
        </p:nvSpPr>
        <p:spPr bwMode="auto">
          <a:xfrm>
            <a:off x="3124200" y="1371600"/>
            <a:ext cx="3200400" cy="457200"/>
          </a:xfrm>
          <a:prstGeom prst="rect">
            <a:avLst/>
          </a:prstGeom>
          <a:noFill/>
          <a:ln w="9525">
            <a:noFill/>
            <a:miter lim="800000"/>
            <a:headEnd/>
            <a:tailEnd/>
          </a:ln>
          <a:effectLst/>
        </p:spPr>
        <p:txBody>
          <a:bodyPr>
            <a:spAutoFit/>
          </a:bodyPr>
          <a:lstStyle/>
          <a:p>
            <a:pPr algn="ctr">
              <a:spcBef>
                <a:spcPct val="50000"/>
              </a:spcBef>
            </a:pPr>
            <a:r>
              <a:rPr lang="en-US" sz="2400" b="1">
                <a:solidFill>
                  <a:srgbClr val="0000CC"/>
                </a:solidFill>
              </a:rPr>
              <a:t>Eksplorasi sinergis</a:t>
            </a:r>
          </a:p>
        </p:txBody>
      </p:sp>
      <p:grpSp>
        <p:nvGrpSpPr>
          <p:cNvPr id="15" name="Group 21"/>
          <p:cNvGrpSpPr>
            <a:grpSpLocks/>
          </p:cNvGrpSpPr>
          <p:nvPr/>
        </p:nvGrpSpPr>
        <p:grpSpPr bwMode="auto">
          <a:xfrm>
            <a:off x="517525" y="2847975"/>
            <a:ext cx="3662363" cy="2971800"/>
            <a:chOff x="381" y="1296"/>
            <a:chExt cx="2307" cy="1872"/>
          </a:xfrm>
        </p:grpSpPr>
        <p:sp>
          <p:nvSpPr>
            <p:cNvPr id="16" name="AutoShape 22"/>
            <p:cNvSpPr>
              <a:spLocks noChangeArrowheads="1"/>
            </p:cNvSpPr>
            <p:nvPr/>
          </p:nvSpPr>
          <p:spPr bwMode="auto">
            <a:xfrm>
              <a:off x="432" y="1296"/>
              <a:ext cx="2208" cy="1872"/>
            </a:xfrm>
            <a:prstGeom prst="roundRect">
              <a:avLst>
                <a:gd name="adj" fmla="val 16667"/>
              </a:avLst>
            </a:prstGeom>
            <a:solidFill>
              <a:srgbClr val="FFFF00">
                <a:alpha val="61000"/>
              </a:srgbClr>
            </a:solidFill>
            <a:ln w="9525">
              <a:solidFill>
                <a:schemeClr val="tx1"/>
              </a:solidFill>
              <a:round/>
              <a:headEnd/>
              <a:tailEnd/>
            </a:ln>
            <a:effectLst/>
          </p:spPr>
          <p:txBody>
            <a:bodyPr wrap="none" anchor="ctr"/>
            <a:lstStyle/>
            <a:p>
              <a:pPr algn="ctr"/>
              <a:endParaRPr lang="id-ID"/>
            </a:p>
          </p:txBody>
        </p:sp>
        <p:sp>
          <p:nvSpPr>
            <p:cNvPr id="17" name="AutoShape 23"/>
            <p:cNvSpPr>
              <a:spLocks noChangeArrowheads="1"/>
            </p:cNvSpPr>
            <p:nvPr/>
          </p:nvSpPr>
          <p:spPr bwMode="auto">
            <a:xfrm>
              <a:off x="912" y="1701"/>
              <a:ext cx="1200" cy="1056"/>
            </a:xfrm>
            <a:prstGeom prst="flowChartExtract">
              <a:avLst/>
            </a:prstGeom>
            <a:solidFill>
              <a:schemeClr val="accent1"/>
            </a:solidFill>
            <a:ln w="38100" cmpd="dbl">
              <a:solidFill>
                <a:srgbClr val="FF0000"/>
              </a:solidFill>
              <a:miter lim="800000"/>
              <a:headEnd/>
              <a:tailEnd/>
            </a:ln>
            <a:effectLst/>
          </p:spPr>
          <p:txBody>
            <a:bodyPr wrap="none" anchor="ctr"/>
            <a:lstStyle/>
            <a:p>
              <a:pPr algn="ctr"/>
              <a:r>
                <a:rPr lang="en-US" b="1"/>
                <a:t>C</a:t>
              </a:r>
            </a:p>
            <a:p>
              <a:pPr algn="ctr"/>
              <a:r>
                <a:rPr lang="en-US" b="1"/>
                <a:t>(Concept)</a:t>
              </a:r>
            </a:p>
            <a:p>
              <a:pPr algn="ctr"/>
              <a:endParaRPr lang="en-US"/>
            </a:p>
            <a:p>
              <a:pPr algn="ctr"/>
              <a:endParaRPr lang="en-US"/>
            </a:p>
          </p:txBody>
        </p:sp>
        <p:sp>
          <p:nvSpPr>
            <p:cNvPr id="18" name="Text Box 24"/>
            <p:cNvSpPr txBox="1">
              <a:spLocks noChangeArrowheads="1"/>
            </p:cNvSpPr>
            <p:nvPr/>
          </p:nvSpPr>
          <p:spPr bwMode="auto">
            <a:xfrm>
              <a:off x="1113" y="1338"/>
              <a:ext cx="816" cy="335"/>
            </a:xfrm>
            <a:prstGeom prst="rect">
              <a:avLst/>
            </a:prstGeom>
            <a:noFill/>
            <a:ln w="9525">
              <a:noFill/>
              <a:miter lim="800000"/>
              <a:headEnd/>
              <a:tailEnd/>
            </a:ln>
            <a:effectLst/>
          </p:spPr>
          <p:txBody>
            <a:bodyPr>
              <a:spAutoFit/>
            </a:bodyPr>
            <a:lstStyle/>
            <a:p>
              <a:pPr algn="ctr">
                <a:lnSpc>
                  <a:spcPct val="80000"/>
                </a:lnSpc>
                <a:spcBef>
                  <a:spcPct val="20000"/>
                </a:spcBef>
              </a:pPr>
              <a:r>
                <a:rPr lang="en-US" sz="1600" b="1"/>
                <a:t>M</a:t>
              </a:r>
            </a:p>
            <a:p>
              <a:pPr algn="ctr">
                <a:lnSpc>
                  <a:spcPct val="80000"/>
                </a:lnSpc>
                <a:spcBef>
                  <a:spcPct val="20000"/>
                </a:spcBef>
              </a:pPr>
              <a:r>
                <a:rPr lang="en-US" sz="1600" b="1"/>
                <a:t>(Method)</a:t>
              </a:r>
            </a:p>
          </p:txBody>
        </p:sp>
        <p:sp>
          <p:nvSpPr>
            <p:cNvPr id="19" name="Text Box 25"/>
            <p:cNvSpPr txBox="1">
              <a:spLocks noChangeArrowheads="1"/>
            </p:cNvSpPr>
            <p:nvPr/>
          </p:nvSpPr>
          <p:spPr bwMode="auto">
            <a:xfrm>
              <a:off x="1872" y="2737"/>
              <a:ext cx="816" cy="335"/>
            </a:xfrm>
            <a:prstGeom prst="rect">
              <a:avLst/>
            </a:prstGeom>
            <a:noFill/>
            <a:ln w="9525">
              <a:noFill/>
              <a:miter lim="800000"/>
              <a:headEnd/>
              <a:tailEnd/>
            </a:ln>
            <a:effectLst/>
          </p:spPr>
          <p:txBody>
            <a:bodyPr>
              <a:spAutoFit/>
            </a:bodyPr>
            <a:lstStyle/>
            <a:p>
              <a:pPr algn="ctr">
                <a:lnSpc>
                  <a:spcPct val="80000"/>
                </a:lnSpc>
                <a:spcBef>
                  <a:spcPct val="20000"/>
                </a:spcBef>
              </a:pPr>
              <a:r>
                <a:rPr lang="en-US" sz="1600" b="1"/>
                <a:t>M</a:t>
              </a:r>
            </a:p>
            <a:p>
              <a:pPr algn="ctr">
                <a:lnSpc>
                  <a:spcPct val="80000"/>
                </a:lnSpc>
                <a:spcBef>
                  <a:spcPct val="20000"/>
                </a:spcBef>
              </a:pPr>
              <a:r>
                <a:rPr lang="en-US" sz="1600" b="1"/>
                <a:t>(Money)</a:t>
              </a:r>
            </a:p>
          </p:txBody>
        </p:sp>
        <p:sp>
          <p:nvSpPr>
            <p:cNvPr id="20" name="Text Box 26"/>
            <p:cNvSpPr txBox="1">
              <a:spLocks noChangeArrowheads="1"/>
            </p:cNvSpPr>
            <p:nvPr/>
          </p:nvSpPr>
          <p:spPr bwMode="auto">
            <a:xfrm>
              <a:off x="381" y="2736"/>
              <a:ext cx="816" cy="335"/>
            </a:xfrm>
            <a:prstGeom prst="rect">
              <a:avLst/>
            </a:prstGeom>
            <a:noFill/>
            <a:ln w="9525">
              <a:noFill/>
              <a:miter lim="800000"/>
              <a:headEnd/>
              <a:tailEnd/>
            </a:ln>
            <a:effectLst/>
          </p:spPr>
          <p:txBody>
            <a:bodyPr>
              <a:spAutoFit/>
            </a:bodyPr>
            <a:lstStyle/>
            <a:p>
              <a:pPr algn="ctr">
                <a:lnSpc>
                  <a:spcPct val="80000"/>
                </a:lnSpc>
                <a:spcBef>
                  <a:spcPct val="20000"/>
                </a:spcBef>
              </a:pPr>
              <a:r>
                <a:rPr lang="en-US" sz="1600" b="1"/>
                <a:t>M</a:t>
              </a:r>
            </a:p>
            <a:p>
              <a:pPr algn="ctr">
                <a:lnSpc>
                  <a:spcPct val="80000"/>
                </a:lnSpc>
                <a:spcBef>
                  <a:spcPct val="20000"/>
                </a:spcBef>
              </a:pPr>
              <a:r>
                <a:rPr lang="en-US" sz="1600" b="1"/>
                <a:t>(Man)</a:t>
              </a:r>
            </a:p>
          </p:txBody>
        </p:sp>
      </p:grpSp>
      <p:pic>
        <p:nvPicPr>
          <p:cNvPr id="21" name="Picture 27" descr="bahan ajar0002"/>
          <p:cNvPicPr>
            <a:picLocks noChangeAspect="1" noChangeArrowheads="1"/>
          </p:cNvPicPr>
          <p:nvPr/>
        </p:nvPicPr>
        <p:blipFill>
          <a:blip r:embed="rId4" cstate="print"/>
          <a:srcRect b="51154"/>
          <a:stretch>
            <a:fillRect/>
          </a:stretch>
        </p:blipFill>
        <p:spPr bwMode="auto">
          <a:xfrm>
            <a:off x="4556125" y="2771775"/>
            <a:ext cx="3962400" cy="3043238"/>
          </a:xfrm>
          <a:prstGeom prst="rect">
            <a:avLst/>
          </a:prstGeom>
          <a:noFill/>
          <a:ln w="57150" cmpd="thinThick">
            <a:solidFill>
              <a:srgbClr val="0000FF"/>
            </a:solidFill>
            <a:miter lim="800000"/>
            <a:headEnd/>
            <a:tailEnd/>
          </a:ln>
        </p:spPr>
      </p:pic>
      <p:sp>
        <p:nvSpPr>
          <p:cNvPr id="22" name="AutoShape 28"/>
          <p:cNvSpPr>
            <a:spLocks noChangeArrowheads="1"/>
          </p:cNvSpPr>
          <p:nvPr/>
        </p:nvSpPr>
        <p:spPr bwMode="auto">
          <a:xfrm>
            <a:off x="2193925" y="1933575"/>
            <a:ext cx="5410200" cy="609600"/>
          </a:xfrm>
          <a:prstGeom prst="curvedDownArrow">
            <a:avLst>
              <a:gd name="adj1" fmla="val 177500"/>
              <a:gd name="adj2" fmla="val 355000"/>
              <a:gd name="adj3" fmla="val 33333"/>
            </a:avLst>
          </a:prstGeom>
          <a:solidFill>
            <a:srgbClr val="339966"/>
          </a:solidFill>
          <a:ln w="9525">
            <a:solidFill>
              <a:schemeClr val="tx1"/>
            </a:solidFill>
            <a:miter lim="800000"/>
            <a:headEnd/>
            <a:tailEnd/>
          </a:ln>
          <a:effectLst/>
        </p:spPr>
        <p:txBody>
          <a:bodyPr wrap="none" anchor="ctr"/>
          <a:lstStyle/>
          <a:p>
            <a:endParaRPr lang="id-ID"/>
          </a:p>
        </p:txBody>
      </p:sp>
      <p:sp>
        <p:nvSpPr>
          <p:cNvPr id="23" name="Text Box 29"/>
          <p:cNvSpPr txBox="1">
            <a:spLocks noChangeArrowheads="1"/>
          </p:cNvSpPr>
          <p:nvPr/>
        </p:nvSpPr>
        <p:spPr bwMode="auto">
          <a:xfrm>
            <a:off x="488950" y="914400"/>
            <a:ext cx="4648200" cy="366713"/>
          </a:xfrm>
          <a:prstGeom prst="rect">
            <a:avLst/>
          </a:prstGeom>
          <a:noFill/>
          <a:ln w="9525">
            <a:noFill/>
            <a:miter lim="800000"/>
            <a:headEnd/>
            <a:tailEnd/>
          </a:ln>
          <a:effectLst/>
        </p:spPr>
        <p:txBody>
          <a:bodyPr>
            <a:spAutoFit/>
          </a:bodyPr>
          <a:lstStyle/>
          <a:p>
            <a:pPr>
              <a:spcBef>
                <a:spcPct val="50000"/>
              </a:spcBef>
            </a:pPr>
            <a:r>
              <a:rPr lang="id-ID" i="1"/>
              <a:t>Hubungan kerja yang saling terkait</a:t>
            </a:r>
            <a:r>
              <a:rPr lang="en-US" i="1"/>
              <a:t>.</a:t>
            </a:r>
          </a:p>
        </p:txBody>
      </p:sp>
    </p:spTree>
    <p:extLst>
      <p:ext uri="{BB962C8B-B14F-4D97-AF65-F5344CB8AC3E}">
        <p14:creationId xmlns:p14="http://schemas.microsoft.com/office/powerpoint/2010/main" val="203752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26</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469900" y="538178"/>
            <a:ext cx="8064500" cy="457200"/>
          </a:xfrm>
          <a:prstGeom prst="rect">
            <a:avLst/>
          </a:prstGeom>
          <a:noFill/>
          <a:ln w="9525">
            <a:noFill/>
            <a:miter lim="800000"/>
            <a:headEnd/>
            <a:tailEnd/>
          </a:ln>
          <a:effectLst/>
        </p:spPr>
        <p:txBody>
          <a:bodyPr>
            <a:spAutoFit/>
          </a:bodyPr>
          <a:lstStyle/>
          <a:p>
            <a:pPr marL="1071563" indent="-1071563" algn="just">
              <a:spcBef>
                <a:spcPct val="50000"/>
              </a:spcBef>
            </a:pPr>
            <a:r>
              <a:rPr lang="en-US" sz="2400"/>
              <a:t>A. </a:t>
            </a:r>
            <a:r>
              <a:rPr lang="en-US" sz="2400" u="sng"/>
              <a:t>KONSEP / PEMIKIRAN </a:t>
            </a:r>
            <a:endParaRPr lang="en-US" sz="2400"/>
          </a:p>
        </p:txBody>
      </p:sp>
      <p:sp>
        <p:nvSpPr>
          <p:cNvPr id="14" name="Text Box 13"/>
          <p:cNvSpPr txBox="1">
            <a:spLocks noChangeArrowheads="1"/>
          </p:cNvSpPr>
          <p:nvPr/>
        </p:nvSpPr>
        <p:spPr bwMode="auto">
          <a:xfrm>
            <a:off x="457200" y="1206516"/>
            <a:ext cx="8077200" cy="4437062"/>
          </a:xfrm>
          <a:prstGeom prst="rect">
            <a:avLst/>
          </a:prstGeom>
          <a:noFill/>
          <a:ln w="9525">
            <a:noFill/>
            <a:miter lim="800000"/>
            <a:headEnd/>
            <a:tailEnd/>
          </a:ln>
          <a:effectLst/>
        </p:spPr>
        <p:txBody>
          <a:bodyPr>
            <a:spAutoFit/>
          </a:bodyPr>
          <a:lstStyle/>
          <a:p>
            <a:pPr marL="342900" indent="-342900" algn="just">
              <a:lnSpc>
                <a:spcPct val="110000"/>
              </a:lnSpc>
              <a:spcBef>
                <a:spcPct val="50000"/>
              </a:spcBef>
            </a:pPr>
            <a:r>
              <a:rPr lang="id-ID" sz="2400"/>
              <a:t>Pemikiran mengenai kemungkinan keberadaan hidrokarbon pada suatu daerah dengan kondisi geologi tertentu. </a:t>
            </a:r>
          </a:p>
          <a:p>
            <a:pPr marL="342900" indent="-342900" algn="just">
              <a:lnSpc>
                <a:spcPct val="110000"/>
              </a:lnSpc>
              <a:spcBef>
                <a:spcPct val="50000"/>
              </a:spcBef>
            </a:pPr>
            <a:r>
              <a:rPr lang="id-ID" sz="2400"/>
              <a:t>Secara rinci akan menjelaskan :</a:t>
            </a:r>
          </a:p>
          <a:p>
            <a:pPr marL="342900" indent="-342900" algn="just">
              <a:lnSpc>
                <a:spcPct val="110000"/>
              </a:lnSpc>
              <a:spcBef>
                <a:spcPct val="50000"/>
              </a:spcBef>
              <a:buFontTx/>
              <a:buAutoNum type="arabicPeriod"/>
            </a:pPr>
            <a:r>
              <a:rPr lang="id-ID" sz="2400"/>
              <a:t>Menentukan tatanan, gejala, dan indikasi geologi yang memungkinkan terdapatnya cebakan Hidrokarbon.</a:t>
            </a:r>
          </a:p>
          <a:p>
            <a:pPr marL="342900" indent="-342900" algn="just">
              <a:lnSpc>
                <a:spcPct val="110000"/>
              </a:lnSpc>
              <a:spcBef>
                <a:spcPct val="50000"/>
              </a:spcBef>
              <a:buFontTx/>
              <a:buAutoNum type="arabicPeriod"/>
            </a:pPr>
            <a:r>
              <a:rPr lang="id-ID" sz="2400"/>
              <a:t>Merencanakan metoda eksplorasi yang akan digunakan sesuai dengan kondisi geologi yang ada.</a:t>
            </a:r>
          </a:p>
          <a:p>
            <a:pPr marL="342900" indent="-342900" algn="just">
              <a:lnSpc>
                <a:spcPct val="110000"/>
              </a:lnSpc>
              <a:spcBef>
                <a:spcPct val="50000"/>
              </a:spcBef>
              <a:buFontTx/>
              <a:buAutoNum type="arabicPeriod"/>
            </a:pPr>
            <a:r>
              <a:rPr lang="id-ID" sz="2400"/>
              <a:t>Memprediksi resiko yang mungkin terjadi.</a:t>
            </a:r>
          </a:p>
        </p:txBody>
      </p:sp>
    </p:spTree>
    <p:extLst>
      <p:ext uri="{BB962C8B-B14F-4D97-AF65-F5344CB8AC3E}">
        <p14:creationId xmlns:p14="http://schemas.microsoft.com/office/powerpoint/2010/main" val="1334868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27</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469900" y="1143000"/>
            <a:ext cx="8064500" cy="457200"/>
          </a:xfrm>
          <a:prstGeom prst="rect">
            <a:avLst/>
          </a:prstGeom>
          <a:noFill/>
          <a:ln w="9525">
            <a:noFill/>
            <a:miter lim="800000"/>
            <a:headEnd/>
            <a:tailEnd/>
          </a:ln>
          <a:effectLst/>
        </p:spPr>
        <p:txBody>
          <a:bodyPr>
            <a:spAutoFit/>
          </a:bodyPr>
          <a:lstStyle/>
          <a:p>
            <a:pPr marL="1071563" indent="-1071563" algn="just">
              <a:spcBef>
                <a:spcPct val="50000"/>
              </a:spcBef>
            </a:pPr>
            <a:r>
              <a:rPr lang="en-US" sz="2400"/>
              <a:t>B. </a:t>
            </a:r>
            <a:r>
              <a:rPr lang="en-US" sz="2400" u="sng"/>
              <a:t>SUMBER DAYA MANUSIA </a:t>
            </a:r>
            <a:endParaRPr lang="en-US" sz="2400"/>
          </a:p>
        </p:txBody>
      </p:sp>
      <p:sp>
        <p:nvSpPr>
          <p:cNvPr id="14" name="Text Box 13"/>
          <p:cNvSpPr txBox="1">
            <a:spLocks noChangeArrowheads="1"/>
          </p:cNvSpPr>
          <p:nvPr/>
        </p:nvSpPr>
        <p:spPr bwMode="auto">
          <a:xfrm>
            <a:off x="838200" y="1963738"/>
            <a:ext cx="7696200" cy="1844675"/>
          </a:xfrm>
          <a:prstGeom prst="rect">
            <a:avLst/>
          </a:prstGeom>
          <a:noFill/>
          <a:ln w="9525">
            <a:noFill/>
            <a:miter lim="800000"/>
            <a:headEnd/>
            <a:tailEnd/>
          </a:ln>
          <a:effectLst/>
        </p:spPr>
        <p:txBody>
          <a:bodyPr>
            <a:spAutoFit/>
          </a:bodyPr>
          <a:lstStyle/>
          <a:p>
            <a:pPr algn="just">
              <a:lnSpc>
                <a:spcPct val="120000"/>
              </a:lnSpc>
              <a:spcBef>
                <a:spcPct val="50000"/>
              </a:spcBef>
            </a:pPr>
            <a:r>
              <a:rPr lang="id-ID" sz="2400"/>
              <a:t>Merupakan tulang punggung dalam eksplorasi, sehingga harus mempunyai wawasan yang rinci tentang metoda eksporasi maupun konsep eksplorasi yang akan dilakukan.</a:t>
            </a:r>
          </a:p>
        </p:txBody>
      </p:sp>
      <p:sp>
        <p:nvSpPr>
          <p:cNvPr id="15" name="Text Box 14"/>
          <p:cNvSpPr txBox="1">
            <a:spLocks noChangeArrowheads="1"/>
          </p:cNvSpPr>
          <p:nvPr/>
        </p:nvSpPr>
        <p:spPr bwMode="auto">
          <a:xfrm>
            <a:off x="838200" y="4137025"/>
            <a:ext cx="7696200" cy="968375"/>
          </a:xfrm>
          <a:prstGeom prst="rect">
            <a:avLst/>
          </a:prstGeom>
          <a:noFill/>
          <a:ln w="9525">
            <a:noFill/>
            <a:miter lim="800000"/>
            <a:headEnd/>
            <a:tailEnd/>
          </a:ln>
          <a:effectLst/>
        </p:spPr>
        <p:txBody>
          <a:bodyPr>
            <a:spAutoFit/>
          </a:bodyPr>
          <a:lstStyle/>
          <a:p>
            <a:pPr algn="ctr">
              <a:lnSpc>
                <a:spcPct val="120000"/>
              </a:lnSpc>
              <a:spcBef>
                <a:spcPct val="50000"/>
              </a:spcBef>
            </a:pPr>
            <a:r>
              <a:rPr lang="en-US" sz="2400" b="1"/>
              <a:t>Yang paling utama adalah etika, moral serta integritas yang tinggi</a:t>
            </a:r>
            <a:r>
              <a:rPr lang="id-ID" sz="2400" b="1"/>
              <a:t>.</a:t>
            </a:r>
            <a:r>
              <a:rPr lang="en-US" sz="2400" b="1"/>
              <a:t> </a:t>
            </a:r>
            <a:endParaRPr lang="id-ID" sz="2400" b="1"/>
          </a:p>
        </p:txBody>
      </p:sp>
    </p:spTree>
    <p:extLst>
      <p:ext uri="{BB962C8B-B14F-4D97-AF65-F5344CB8AC3E}">
        <p14:creationId xmlns:p14="http://schemas.microsoft.com/office/powerpoint/2010/main" val="1176291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28</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457200" y="1309688"/>
            <a:ext cx="8064500" cy="457200"/>
          </a:xfrm>
          <a:prstGeom prst="rect">
            <a:avLst/>
          </a:prstGeom>
          <a:noFill/>
          <a:ln w="9525">
            <a:noFill/>
            <a:miter lim="800000"/>
            <a:headEnd/>
            <a:tailEnd/>
          </a:ln>
          <a:effectLst/>
        </p:spPr>
        <p:txBody>
          <a:bodyPr>
            <a:spAutoFit/>
          </a:bodyPr>
          <a:lstStyle/>
          <a:p>
            <a:pPr marL="1071563" indent="-1071563" algn="just">
              <a:spcBef>
                <a:spcPct val="50000"/>
              </a:spcBef>
            </a:pPr>
            <a:r>
              <a:rPr lang="en-US" sz="2400"/>
              <a:t>B. </a:t>
            </a:r>
            <a:r>
              <a:rPr lang="en-US" sz="2400" u="sng"/>
              <a:t>Dana / Modal </a:t>
            </a:r>
            <a:endParaRPr lang="en-US" sz="2400"/>
          </a:p>
        </p:txBody>
      </p:sp>
      <p:sp>
        <p:nvSpPr>
          <p:cNvPr id="14" name="Text Box 13"/>
          <p:cNvSpPr txBox="1">
            <a:spLocks noChangeArrowheads="1"/>
          </p:cNvSpPr>
          <p:nvPr/>
        </p:nvSpPr>
        <p:spPr bwMode="auto">
          <a:xfrm>
            <a:off x="825500" y="2130425"/>
            <a:ext cx="7696200" cy="2136775"/>
          </a:xfrm>
          <a:prstGeom prst="rect">
            <a:avLst/>
          </a:prstGeom>
          <a:noFill/>
          <a:ln w="9525">
            <a:noFill/>
            <a:miter lim="800000"/>
            <a:headEnd/>
            <a:tailEnd/>
          </a:ln>
          <a:effectLst/>
        </p:spPr>
        <p:txBody>
          <a:bodyPr>
            <a:spAutoFit/>
          </a:bodyPr>
          <a:lstStyle/>
          <a:p>
            <a:pPr algn="just">
              <a:lnSpc>
                <a:spcPct val="140000"/>
              </a:lnSpc>
              <a:spcBef>
                <a:spcPct val="50000"/>
              </a:spcBef>
            </a:pPr>
            <a:r>
              <a:rPr lang="en-US" sz="2400"/>
              <a:t>Penggunaan dana harus terencana serta dibelanjakan secara efisien. Dari dana yang digunakan akan menghasilkan kesimpulan bahwa pekerjaan tersebut mempunyai nilai ekonomis untuk dilanjutkan atau tidak.</a:t>
            </a:r>
            <a:endParaRPr lang="id-ID" sz="2400"/>
          </a:p>
        </p:txBody>
      </p:sp>
    </p:spTree>
    <p:extLst>
      <p:ext uri="{BB962C8B-B14F-4D97-AF65-F5344CB8AC3E}">
        <p14:creationId xmlns:p14="http://schemas.microsoft.com/office/powerpoint/2010/main" val="2136990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29</a:t>
            </a:fld>
            <a:endParaRPr lang="en-US" dirty="0"/>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grpSp>
        <p:nvGrpSpPr>
          <p:cNvPr id="13" name="Group 23"/>
          <p:cNvGrpSpPr>
            <a:grpSpLocks/>
          </p:cNvGrpSpPr>
          <p:nvPr/>
        </p:nvGrpSpPr>
        <p:grpSpPr bwMode="auto">
          <a:xfrm>
            <a:off x="3733800" y="2286000"/>
            <a:ext cx="4953000" cy="3403270"/>
            <a:chOff x="288" y="288"/>
            <a:chExt cx="4992" cy="3439"/>
          </a:xfrm>
        </p:grpSpPr>
        <p:sp>
          <p:nvSpPr>
            <p:cNvPr id="14" name="Oval 12"/>
            <p:cNvSpPr>
              <a:spLocks noChangeArrowheads="1"/>
            </p:cNvSpPr>
            <p:nvPr/>
          </p:nvSpPr>
          <p:spPr bwMode="auto">
            <a:xfrm>
              <a:off x="768" y="288"/>
              <a:ext cx="1248" cy="624"/>
            </a:xfrm>
            <a:prstGeom prst="ellipse">
              <a:avLst/>
            </a:prstGeom>
            <a:solidFill>
              <a:schemeClr val="accent1"/>
            </a:solidFill>
            <a:ln w="9525">
              <a:solidFill>
                <a:schemeClr val="tx1"/>
              </a:solidFill>
              <a:round/>
              <a:headEnd/>
              <a:tailEnd/>
            </a:ln>
            <a:effectLst/>
          </p:spPr>
          <p:txBody>
            <a:bodyPr wrap="none" anchor="ctr"/>
            <a:lstStyle/>
            <a:p>
              <a:pPr algn="ctr"/>
              <a:r>
                <a:rPr lang="en-US" sz="1200">
                  <a:cs typeface="Arial" charset="0"/>
                </a:rPr>
                <a:t>GEOLOGI</a:t>
              </a:r>
            </a:p>
          </p:txBody>
        </p:sp>
        <p:sp>
          <p:nvSpPr>
            <p:cNvPr id="15" name="Oval 13"/>
            <p:cNvSpPr>
              <a:spLocks noChangeArrowheads="1"/>
            </p:cNvSpPr>
            <p:nvPr/>
          </p:nvSpPr>
          <p:spPr bwMode="auto">
            <a:xfrm>
              <a:off x="3600" y="384"/>
              <a:ext cx="1248" cy="624"/>
            </a:xfrm>
            <a:prstGeom prst="ellipse">
              <a:avLst/>
            </a:prstGeom>
            <a:solidFill>
              <a:schemeClr val="accent1"/>
            </a:solidFill>
            <a:ln w="9525">
              <a:solidFill>
                <a:schemeClr val="tx1"/>
              </a:solidFill>
              <a:round/>
              <a:headEnd/>
              <a:tailEnd/>
            </a:ln>
            <a:effectLst/>
          </p:spPr>
          <p:txBody>
            <a:bodyPr wrap="none" anchor="ctr"/>
            <a:lstStyle/>
            <a:p>
              <a:pPr algn="ctr"/>
              <a:r>
                <a:rPr lang="en-US" sz="1200">
                  <a:cs typeface="Arial" charset="0"/>
                </a:rPr>
                <a:t>GEOFISIKA</a:t>
              </a:r>
            </a:p>
          </p:txBody>
        </p:sp>
        <p:sp>
          <p:nvSpPr>
            <p:cNvPr id="16" name="Oval 14"/>
            <p:cNvSpPr>
              <a:spLocks noChangeArrowheads="1"/>
            </p:cNvSpPr>
            <p:nvPr/>
          </p:nvSpPr>
          <p:spPr bwMode="auto">
            <a:xfrm>
              <a:off x="288" y="2544"/>
              <a:ext cx="1248" cy="624"/>
            </a:xfrm>
            <a:prstGeom prst="ellipse">
              <a:avLst/>
            </a:prstGeom>
            <a:solidFill>
              <a:schemeClr val="accent1"/>
            </a:solidFill>
            <a:ln w="9525">
              <a:solidFill>
                <a:schemeClr val="tx1"/>
              </a:solidFill>
              <a:round/>
              <a:headEnd/>
              <a:tailEnd/>
            </a:ln>
            <a:effectLst/>
          </p:spPr>
          <p:txBody>
            <a:bodyPr wrap="none" anchor="ctr"/>
            <a:lstStyle/>
            <a:p>
              <a:pPr algn="ctr"/>
              <a:r>
                <a:rPr lang="en-US" sz="1200" dirty="0">
                  <a:cs typeface="Arial" charset="0"/>
                </a:rPr>
                <a:t>GEODESI</a:t>
              </a:r>
            </a:p>
          </p:txBody>
        </p:sp>
        <p:sp>
          <p:nvSpPr>
            <p:cNvPr id="17" name="Oval 15"/>
            <p:cNvSpPr>
              <a:spLocks noChangeArrowheads="1"/>
            </p:cNvSpPr>
            <p:nvPr/>
          </p:nvSpPr>
          <p:spPr bwMode="auto">
            <a:xfrm>
              <a:off x="4032" y="2112"/>
              <a:ext cx="1248" cy="624"/>
            </a:xfrm>
            <a:prstGeom prst="ellipse">
              <a:avLst/>
            </a:prstGeom>
            <a:solidFill>
              <a:schemeClr val="accent1"/>
            </a:solidFill>
            <a:ln w="9525">
              <a:solidFill>
                <a:schemeClr val="tx1"/>
              </a:solidFill>
              <a:round/>
              <a:headEnd/>
              <a:tailEnd/>
            </a:ln>
            <a:effectLst/>
          </p:spPr>
          <p:txBody>
            <a:bodyPr wrap="none" anchor="ctr"/>
            <a:lstStyle/>
            <a:p>
              <a:pPr algn="ctr"/>
              <a:r>
                <a:rPr lang="en-US" sz="1200">
                  <a:cs typeface="Arial" charset="0"/>
                </a:rPr>
                <a:t>PERMINYAKAN</a:t>
              </a:r>
            </a:p>
          </p:txBody>
        </p:sp>
        <p:sp>
          <p:nvSpPr>
            <p:cNvPr id="18" name="Oval 16"/>
            <p:cNvSpPr>
              <a:spLocks noChangeArrowheads="1"/>
            </p:cNvSpPr>
            <p:nvPr/>
          </p:nvSpPr>
          <p:spPr bwMode="auto">
            <a:xfrm>
              <a:off x="3293" y="3103"/>
              <a:ext cx="1248" cy="624"/>
            </a:xfrm>
            <a:prstGeom prst="ellipse">
              <a:avLst/>
            </a:prstGeom>
            <a:solidFill>
              <a:schemeClr val="accent1"/>
            </a:solidFill>
            <a:ln w="9525">
              <a:solidFill>
                <a:schemeClr val="tx1"/>
              </a:solidFill>
              <a:round/>
              <a:headEnd/>
              <a:tailEnd/>
            </a:ln>
            <a:effectLst/>
          </p:spPr>
          <p:txBody>
            <a:bodyPr wrap="none" anchor="ctr"/>
            <a:lstStyle/>
            <a:p>
              <a:pPr algn="ctr"/>
              <a:r>
                <a:rPr lang="en-US" sz="1200">
                  <a:cs typeface="Arial" charset="0"/>
                </a:rPr>
                <a:t>ILMU-ILMU LAIN</a:t>
              </a:r>
            </a:p>
          </p:txBody>
        </p:sp>
        <p:sp>
          <p:nvSpPr>
            <p:cNvPr id="19" name="Oval 17"/>
            <p:cNvSpPr>
              <a:spLocks noChangeArrowheads="1"/>
            </p:cNvSpPr>
            <p:nvPr/>
          </p:nvSpPr>
          <p:spPr bwMode="auto">
            <a:xfrm>
              <a:off x="2064" y="1248"/>
              <a:ext cx="1248" cy="1248"/>
            </a:xfrm>
            <a:prstGeom prst="ellipse">
              <a:avLst/>
            </a:prstGeom>
            <a:solidFill>
              <a:srgbClr val="99CC00"/>
            </a:solidFill>
            <a:ln w="9525">
              <a:solidFill>
                <a:schemeClr val="tx1"/>
              </a:solidFill>
              <a:round/>
              <a:headEnd/>
              <a:tailEnd/>
            </a:ln>
            <a:effectLst/>
          </p:spPr>
          <p:txBody>
            <a:bodyPr wrap="none" anchor="ctr"/>
            <a:lstStyle/>
            <a:p>
              <a:pPr algn="ctr"/>
              <a:r>
                <a:rPr lang="en-US" sz="1200" dirty="0">
                  <a:cs typeface="Arial" charset="0"/>
                </a:rPr>
                <a:t>EXPLORASI </a:t>
              </a:r>
            </a:p>
          </p:txBody>
        </p:sp>
        <p:sp>
          <p:nvSpPr>
            <p:cNvPr id="20" name="AutoShape 18"/>
            <p:cNvSpPr>
              <a:spLocks noChangeArrowheads="1"/>
            </p:cNvSpPr>
            <p:nvPr/>
          </p:nvSpPr>
          <p:spPr bwMode="auto">
            <a:xfrm rot="2976652">
              <a:off x="1669" y="1019"/>
              <a:ext cx="615" cy="306"/>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sp>
          <p:nvSpPr>
            <p:cNvPr id="21" name="AutoShape 19"/>
            <p:cNvSpPr>
              <a:spLocks noChangeArrowheads="1"/>
            </p:cNvSpPr>
            <p:nvPr/>
          </p:nvSpPr>
          <p:spPr bwMode="auto">
            <a:xfrm rot="8038581">
              <a:off x="3157" y="1067"/>
              <a:ext cx="615" cy="306"/>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sp>
          <p:nvSpPr>
            <p:cNvPr id="22" name="AutoShape 20"/>
            <p:cNvSpPr>
              <a:spLocks noChangeArrowheads="1"/>
            </p:cNvSpPr>
            <p:nvPr/>
          </p:nvSpPr>
          <p:spPr bwMode="auto">
            <a:xfrm rot="11577928">
              <a:off x="3312" y="2160"/>
              <a:ext cx="615" cy="306"/>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sp>
          <p:nvSpPr>
            <p:cNvPr id="23" name="AutoShape 21"/>
            <p:cNvSpPr>
              <a:spLocks noChangeArrowheads="1"/>
            </p:cNvSpPr>
            <p:nvPr/>
          </p:nvSpPr>
          <p:spPr bwMode="auto">
            <a:xfrm rot="13998427">
              <a:off x="2931" y="2639"/>
              <a:ext cx="615" cy="306"/>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sp>
          <p:nvSpPr>
            <p:cNvPr id="24" name="AutoShape 22"/>
            <p:cNvSpPr>
              <a:spLocks noChangeArrowheads="1"/>
            </p:cNvSpPr>
            <p:nvPr/>
          </p:nvSpPr>
          <p:spPr bwMode="auto">
            <a:xfrm rot="-1372721">
              <a:off x="1488" y="2400"/>
              <a:ext cx="615" cy="306"/>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grpSp>
      <p:pic>
        <p:nvPicPr>
          <p:cNvPr id="25" name="Picture 24" descr="bahan ajar0002"/>
          <p:cNvPicPr>
            <a:picLocks noChangeAspect="1" noChangeArrowheads="1"/>
          </p:cNvPicPr>
          <p:nvPr/>
        </p:nvPicPr>
        <p:blipFill>
          <a:blip r:embed="rId4" cstate="print"/>
          <a:srcRect b="51154"/>
          <a:stretch>
            <a:fillRect/>
          </a:stretch>
        </p:blipFill>
        <p:spPr bwMode="auto">
          <a:xfrm>
            <a:off x="381000" y="1785938"/>
            <a:ext cx="3429000" cy="2633662"/>
          </a:xfrm>
          <a:prstGeom prst="rect">
            <a:avLst/>
          </a:prstGeom>
          <a:noFill/>
          <a:ln w="57150" cmpd="thinThick">
            <a:solidFill>
              <a:srgbClr val="0000FF"/>
            </a:solidFill>
            <a:miter lim="800000"/>
            <a:headEnd/>
            <a:tailEnd/>
          </a:ln>
        </p:spPr>
      </p:pic>
      <p:sp>
        <p:nvSpPr>
          <p:cNvPr id="26" name="AutoShape 27"/>
          <p:cNvSpPr>
            <a:spLocks noChangeArrowheads="1"/>
          </p:cNvSpPr>
          <p:nvPr/>
        </p:nvSpPr>
        <p:spPr bwMode="auto">
          <a:xfrm>
            <a:off x="3124200" y="685800"/>
            <a:ext cx="3505200" cy="1066800"/>
          </a:xfrm>
          <a:prstGeom prst="curvedDownArrow">
            <a:avLst>
              <a:gd name="adj1" fmla="val 65714"/>
              <a:gd name="adj2" fmla="val 131429"/>
              <a:gd name="adj3" fmla="val 30208"/>
            </a:avLst>
          </a:prstGeom>
          <a:solidFill>
            <a:schemeClr val="accent1"/>
          </a:solidFill>
          <a:ln w="9525">
            <a:solidFill>
              <a:schemeClr val="tx1"/>
            </a:solidFill>
            <a:miter lim="800000"/>
            <a:headEnd/>
            <a:tailEnd/>
          </a:ln>
          <a:effectLst/>
        </p:spPr>
        <p:txBody>
          <a:bodyPr wrap="none" anchor="ctr"/>
          <a:lstStyle/>
          <a:p>
            <a:endParaRPr lang="id-ID"/>
          </a:p>
        </p:txBody>
      </p:sp>
      <p:sp>
        <p:nvSpPr>
          <p:cNvPr id="27" name="Text Box 28"/>
          <p:cNvSpPr txBox="1">
            <a:spLocks noChangeArrowheads="1"/>
          </p:cNvSpPr>
          <p:nvPr/>
        </p:nvSpPr>
        <p:spPr bwMode="auto">
          <a:xfrm>
            <a:off x="381000" y="457200"/>
            <a:ext cx="3200400" cy="457200"/>
          </a:xfrm>
          <a:prstGeom prst="rect">
            <a:avLst/>
          </a:prstGeom>
          <a:noFill/>
          <a:ln w="9525">
            <a:noFill/>
            <a:miter lim="800000"/>
            <a:headEnd/>
            <a:tailEnd/>
          </a:ln>
          <a:effectLst/>
        </p:spPr>
        <p:txBody>
          <a:bodyPr>
            <a:spAutoFit/>
          </a:bodyPr>
          <a:lstStyle/>
          <a:p>
            <a:pPr algn="ctr">
              <a:spcBef>
                <a:spcPct val="50000"/>
              </a:spcBef>
            </a:pPr>
            <a:r>
              <a:rPr lang="en-US" sz="2400" b="1">
                <a:solidFill>
                  <a:srgbClr val="0000CC"/>
                </a:solidFill>
              </a:rPr>
              <a:t>Eksplorasi Sinergis</a:t>
            </a:r>
          </a:p>
        </p:txBody>
      </p:sp>
      <p:sp>
        <p:nvSpPr>
          <p:cNvPr id="28" name="Oval 16"/>
          <p:cNvSpPr>
            <a:spLocks noChangeArrowheads="1"/>
          </p:cNvSpPr>
          <p:nvPr/>
        </p:nvSpPr>
        <p:spPr bwMode="auto">
          <a:xfrm>
            <a:off x="5000628" y="5143512"/>
            <a:ext cx="1238250" cy="617517"/>
          </a:xfrm>
          <a:prstGeom prst="ellipse">
            <a:avLst/>
          </a:prstGeom>
          <a:solidFill>
            <a:schemeClr val="accent1"/>
          </a:solidFill>
          <a:ln w="9525">
            <a:solidFill>
              <a:schemeClr val="tx1"/>
            </a:solidFill>
            <a:round/>
            <a:headEnd/>
            <a:tailEnd/>
          </a:ln>
          <a:effectLst/>
        </p:spPr>
        <p:txBody>
          <a:bodyPr wrap="none" anchor="ctr"/>
          <a:lstStyle/>
          <a:p>
            <a:pPr algn="ctr"/>
            <a:r>
              <a:rPr lang="en-US" sz="1200" dirty="0">
                <a:cs typeface="Arial" charset="0"/>
              </a:rPr>
              <a:t>ILMU</a:t>
            </a:r>
            <a:r>
              <a:rPr lang="id-ID" sz="1200" dirty="0">
                <a:cs typeface="Arial" charset="0"/>
              </a:rPr>
              <a:t> KOMPUTER</a:t>
            </a:r>
            <a:endParaRPr lang="en-US" sz="1200" dirty="0">
              <a:cs typeface="Arial" charset="0"/>
            </a:endParaRPr>
          </a:p>
        </p:txBody>
      </p:sp>
      <p:sp>
        <p:nvSpPr>
          <p:cNvPr id="29" name="AutoShape 22"/>
          <p:cNvSpPr>
            <a:spLocks noChangeArrowheads="1"/>
          </p:cNvSpPr>
          <p:nvPr/>
        </p:nvSpPr>
        <p:spPr bwMode="auto">
          <a:xfrm rot="16975814">
            <a:off x="5606996" y="4678712"/>
            <a:ext cx="610195" cy="302821"/>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endParaRPr lang="id-ID"/>
          </a:p>
        </p:txBody>
      </p:sp>
    </p:spTree>
    <p:extLst>
      <p:ext uri="{BB962C8B-B14F-4D97-AF65-F5344CB8AC3E}">
        <p14:creationId xmlns:p14="http://schemas.microsoft.com/office/powerpoint/2010/main" val="6829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809625"/>
            <a:ext cx="6172200" cy="60483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3972" name="Rectangle 4"/>
          <p:cNvSpPr>
            <a:spLocks noChangeArrowheads="1"/>
          </p:cNvSpPr>
          <p:nvPr/>
        </p:nvSpPr>
        <p:spPr bwMode="auto">
          <a:xfrm>
            <a:off x="381000" y="1066800"/>
            <a:ext cx="26670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en-US" b="1">
                <a:solidFill>
                  <a:schemeClr val="tx2"/>
                </a:solidFill>
                <a:effectLst>
                  <a:outerShdw blurRad="38100" dist="38100" dir="2700000" algn="tl">
                    <a:srgbClr val="000000"/>
                  </a:outerShdw>
                </a:effectLst>
                <a:latin typeface="Textile" charset="0"/>
                <a:ea typeface="+mn-ea"/>
              </a:rPr>
              <a:t>To understand the structure  (evolution) and deformation</a:t>
            </a:r>
          </a:p>
          <a:p>
            <a:pPr algn="ctr" eaLnBrk="0" hangingPunct="0">
              <a:defRPr/>
            </a:pPr>
            <a:r>
              <a:rPr lang="en-US" b="1">
                <a:solidFill>
                  <a:schemeClr val="tx2"/>
                </a:solidFill>
                <a:effectLst>
                  <a:outerShdw blurRad="38100" dist="38100" dir="2700000" algn="tl">
                    <a:srgbClr val="000000"/>
                  </a:outerShdw>
                </a:effectLst>
                <a:latin typeface="Textile" charset="0"/>
                <a:ea typeface="+mn-ea"/>
              </a:rPr>
              <a:t>of the North American continent</a:t>
            </a:r>
          </a:p>
          <a:p>
            <a:pPr algn="ctr" eaLnBrk="0" hangingPunct="0">
              <a:defRPr/>
            </a:pPr>
            <a:r>
              <a:rPr lang="en-US" b="1">
                <a:solidFill>
                  <a:schemeClr val="tx2"/>
                </a:solidFill>
                <a:effectLst>
                  <a:outerShdw blurRad="38100" dist="38100" dir="2700000" algn="tl">
                    <a:srgbClr val="000000"/>
                  </a:outerShdw>
                </a:effectLst>
                <a:latin typeface="Textile" charset="0"/>
                <a:ea typeface="+mn-ea"/>
              </a:rPr>
              <a:t>in four dimensions</a:t>
            </a:r>
            <a:endParaRPr lang="en-US" b="1">
              <a:effectLst>
                <a:outerShdw blurRad="38100" dist="38100" dir="2700000" algn="tl">
                  <a:srgbClr val="000000"/>
                </a:outerShdw>
              </a:effectLst>
              <a:latin typeface="Textile" charset="0"/>
              <a:ea typeface="+mn-ea"/>
            </a:endParaRPr>
          </a:p>
          <a:p>
            <a:pPr algn="ctr" eaLnBrk="0" hangingPunct="0">
              <a:defRPr/>
            </a:pPr>
            <a:r>
              <a:rPr lang="en-US" b="1">
                <a:solidFill>
                  <a:srgbClr val="6699FF"/>
                </a:solidFill>
                <a:effectLst>
                  <a:outerShdw blurRad="38100" dist="38100" dir="2700000" algn="tl">
                    <a:srgbClr val="000000"/>
                  </a:outerShdw>
                </a:effectLst>
                <a:latin typeface="Textile" charset="0"/>
                <a:ea typeface="+mn-ea"/>
              </a:rPr>
              <a:t>(x,y,z,t)</a:t>
            </a:r>
            <a:endParaRPr lang="en-US" sz="3200" b="1">
              <a:solidFill>
                <a:srgbClr val="6699FF"/>
              </a:solidFill>
              <a:effectLst>
                <a:outerShdw blurRad="38100" dist="38100" dir="2700000" algn="tl">
                  <a:srgbClr val="000000"/>
                </a:outerShdw>
              </a:effectLst>
              <a:latin typeface="Arial" charset="0"/>
              <a:ea typeface="+mn-ea"/>
            </a:endParaRPr>
          </a:p>
        </p:txBody>
      </p:sp>
      <p:sp>
        <p:nvSpPr>
          <p:cNvPr id="83973" name="Rectangle 5"/>
          <p:cNvSpPr>
            <a:spLocks noGrp="1" noChangeArrowheads="1"/>
          </p:cNvSpPr>
          <p:nvPr>
            <p:ph type="title" idx="4294967295"/>
          </p:nvPr>
        </p:nvSpPr>
        <p:spPr>
          <a:xfrm>
            <a:off x="762000" y="76200"/>
            <a:ext cx="8534400" cy="609600"/>
          </a:xfrm>
        </p:spPr>
        <p:txBody>
          <a:bodyPr>
            <a:normAutofit fontScale="90000"/>
          </a:bodyPr>
          <a:lstStyle/>
          <a:p>
            <a:pPr eaLnBrk="1" hangingPunct="1">
              <a:defRPr/>
            </a:pPr>
            <a:r>
              <a:rPr lang="en-US" sz="3600" b="1">
                <a:solidFill>
                  <a:schemeClr val="tx1"/>
                </a:solidFill>
              </a:rPr>
              <a:t>The </a:t>
            </a:r>
            <a:r>
              <a:rPr lang="en-US" sz="3600" b="1">
                <a:solidFill>
                  <a:schemeClr val="tx1"/>
                </a:solidFill>
                <a:effectLst>
                  <a:outerShdw blurRad="38100" dist="38100" dir="2700000" algn="tl">
                    <a:srgbClr val="000000"/>
                  </a:outerShdw>
                </a:effectLst>
                <a:latin typeface="Copperplate Gothic Bold" pitchFamily="80" charset="0"/>
              </a:rPr>
              <a:t>EarthScope</a:t>
            </a:r>
            <a:r>
              <a:rPr lang="en-US" sz="3600" b="1">
                <a:solidFill>
                  <a:schemeClr val="tx1"/>
                </a:solidFill>
              </a:rPr>
              <a:t> Scientific Vision</a:t>
            </a:r>
            <a:endParaRPr lang="en-US">
              <a:solidFill>
                <a:schemeClr val="tx1"/>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3</a:t>
            </a:fld>
            <a:endParaRPr lang="en-US"/>
          </a:p>
        </p:txBody>
      </p:sp>
    </p:spTree>
    <p:extLst>
      <p:ext uri="{BB962C8B-B14F-4D97-AF65-F5344CB8AC3E}">
        <p14:creationId xmlns:p14="http://schemas.microsoft.com/office/powerpoint/2010/main" val="3462579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30</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Rectangle 13"/>
          <p:cNvSpPr>
            <a:spLocks noChangeArrowheads="1"/>
          </p:cNvSpPr>
          <p:nvPr/>
        </p:nvSpPr>
        <p:spPr bwMode="auto">
          <a:xfrm>
            <a:off x="457200" y="1066800"/>
            <a:ext cx="8229600" cy="4754563"/>
          </a:xfrm>
          <a:prstGeom prst="rect">
            <a:avLst/>
          </a:prstGeom>
          <a:noFill/>
          <a:ln w="9525">
            <a:noFill/>
            <a:miter lim="800000"/>
            <a:headEnd/>
            <a:tailEnd/>
          </a:ln>
          <a:effectLst/>
        </p:spPr>
        <p:txBody>
          <a:bodyPr>
            <a:spAutoFit/>
          </a:bodyPr>
          <a:lstStyle/>
          <a:p>
            <a:pPr algn="just">
              <a:lnSpc>
                <a:spcPct val="125000"/>
              </a:lnSpc>
              <a:tabLst>
                <a:tab pos="1828800" algn="l"/>
                <a:tab pos="2174875" algn="l"/>
              </a:tabLst>
            </a:pPr>
            <a:r>
              <a:rPr lang="en-US" sz="2400" b="1" dirty="0"/>
              <a:t>GEOLOGI	: 	PENDEKATAN SIFAT FISIK BATUAN 		DAN GEJALA TEKTONIK</a:t>
            </a:r>
          </a:p>
          <a:p>
            <a:pPr algn="just">
              <a:lnSpc>
                <a:spcPct val="125000"/>
              </a:lnSpc>
              <a:tabLst>
                <a:tab pos="1828800" algn="l"/>
                <a:tab pos="2174875" algn="l"/>
              </a:tabLst>
            </a:pPr>
            <a:r>
              <a:rPr lang="en-US" sz="2400" b="1" dirty="0"/>
              <a:t>GEOFISIKA	: 	PENDEKATAN ILMU FISIKA /  			MATEMATIS</a:t>
            </a:r>
          </a:p>
          <a:p>
            <a:pPr algn="just">
              <a:lnSpc>
                <a:spcPct val="125000"/>
              </a:lnSpc>
              <a:tabLst>
                <a:tab pos="1828800" algn="l"/>
                <a:tab pos="2174875" algn="l"/>
              </a:tabLst>
            </a:pPr>
            <a:r>
              <a:rPr lang="en-US" sz="2400" b="1" dirty="0"/>
              <a:t>GEODESI	: 	POSITIONING DAN SURVEYING</a:t>
            </a:r>
          </a:p>
          <a:p>
            <a:pPr algn="just">
              <a:lnSpc>
                <a:spcPct val="125000"/>
              </a:lnSpc>
              <a:tabLst>
                <a:tab pos="1828800" algn="l"/>
                <a:tab pos="2174875" algn="l"/>
              </a:tabLst>
            </a:pPr>
            <a:r>
              <a:rPr lang="en-US" sz="2400" b="1" dirty="0"/>
              <a:t>PERMINYAKAN : BAGAIMANA MENGAMBIL MINYAK 		YANG TELAH DITEMUKAN 				(EXPLOITASI) </a:t>
            </a:r>
          </a:p>
          <a:p>
            <a:pPr algn="just">
              <a:lnSpc>
                <a:spcPct val="125000"/>
              </a:lnSpc>
              <a:tabLst>
                <a:tab pos="1828800" algn="l"/>
                <a:tab pos="2174875" algn="l"/>
              </a:tabLst>
            </a:pPr>
            <a:r>
              <a:rPr lang="en-US" sz="2400" b="1" dirty="0"/>
              <a:t>ILMU PENDUKUNG LAINNYA</a:t>
            </a:r>
          </a:p>
          <a:p>
            <a:pPr algn="just">
              <a:spcBef>
                <a:spcPct val="50000"/>
              </a:spcBef>
              <a:tabLst>
                <a:tab pos="1828800" algn="l"/>
                <a:tab pos="2174875" algn="l"/>
              </a:tabLst>
            </a:pPr>
            <a:endParaRPr lang="en-US" sz="2400" b="1" dirty="0"/>
          </a:p>
        </p:txBody>
      </p:sp>
    </p:spTree>
    <p:extLst>
      <p:ext uri="{BB962C8B-B14F-4D97-AF65-F5344CB8AC3E}">
        <p14:creationId xmlns:p14="http://schemas.microsoft.com/office/powerpoint/2010/main" val="2347538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31</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2286000" y="871550"/>
            <a:ext cx="4419600" cy="519113"/>
          </a:xfrm>
          <a:prstGeom prst="rect">
            <a:avLst/>
          </a:prstGeom>
          <a:noFill/>
          <a:ln w="9525">
            <a:noFill/>
            <a:miter lim="800000"/>
            <a:headEnd/>
            <a:tailEnd/>
          </a:ln>
          <a:effectLst/>
        </p:spPr>
        <p:txBody>
          <a:bodyPr>
            <a:spAutoFit/>
          </a:bodyPr>
          <a:lstStyle/>
          <a:p>
            <a:pPr algn="ctr">
              <a:spcBef>
                <a:spcPct val="50000"/>
              </a:spcBef>
            </a:pPr>
            <a:r>
              <a:rPr lang="en-US" sz="2800" b="1">
                <a:solidFill>
                  <a:srgbClr val="FF0000"/>
                </a:solidFill>
              </a:rPr>
              <a:t>TAHAPAN EKSPLORASI</a:t>
            </a:r>
          </a:p>
        </p:txBody>
      </p:sp>
      <p:sp>
        <p:nvSpPr>
          <p:cNvPr id="14" name="Text Box 14"/>
          <p:cNvSpPr txBox="1">
            <a:spLocks noChangeArrowheads="1"/>
          </p:cNvSpPr>
          <p:nvPr/>
        </p:nvSpPr>
        <p:spPr bwMode="auto">
          <a:xfrm>
            <a:off x="504825" y="1982800"/>
            <a:ext cx="8077200" cy="3232150"/>
          </a:xfrm>
          <a:prstGeom prst="rect">
            <a:avLst/>
          </a:prstGeom>
          <a:noFill/>
          <a:ln w="9525">
            <a:noFill/>
            <a:miter lim="800000"/>
            <a:headEnd/>
            <a:tailEnd/>
          </a:ln>
          <a:effectLst/>
        </p:spPr>
        <p:txBody>
          <a:bodyPr>
            <a:spAutoFit/>
          </a:bodyPr>
          <a:lstStyle/>
          <a:p>
            <a:pPr marL="342900" indent="-342900" algn="just">
              <a:lnSpc>
                <a:spcPct val="110000"/>
              </a:lnSpc>
              <a:spcBef>
                <a:spcPct val="50000"/>
              </a:spcBef>
            </a:pPr>
            <a:r>
              <a:rPr lang="id-ID" sz="2400"/>
              <a:t>Tahapan Eksplorasi ini dilakukan dengan tujuan untuk :</a:t>
            </a:r>
          </a:p>
          <a:p>
            <a:pPr marL="342900" indent="-342900" algn="just">
              <a:lnSpc>
                <a:spcPct val="110000"/>
              </a:lnSpc>
              <a:spcBef>
                <a:spcPct val="50000"/>
              </a:spcBef>
              <a:buFontTx/>
              <a:buAutoNum type="arabicPeriod"/>
            </a:pPr>
            <a:r>
              <a:rPr lang="id-ID" sz="2400"/>
              <a:t>Menghindari / mengurangi resiko eksplorasi</a:t>
            </a:r>
          </a:p>
          <a:p>
            <a:pPr marL="342900" indent="-342900" algn="just">
              <a:lnSpc>
                <a:spcPct val="110000"/>
              </a:lnSpc>
              <a:spcBef>
                <a:spcPct val="50000"/>
              </a:spcBef>
              <a:buFontTx/>
              <a:buAutoNum type="arabicPeriod"/>
            </a:pPr>
            <a:r>
              <a:rPr lang="id-ID" sz="2400"/>
              <a:t>Menentukan metoda eksploitasi yang akan dilakukan.</a:t>
            </a:r>
          </a:p>
          <a:p>
            <a:pPr marL="342900" indent="-342900" algn="just">
              <a:lnSpc>
                <a:spcPct val="110000"/>
              </a:lnSpc>
              <a:spcBef>
                <a:spcPct val="50000"/>
              </a:spcBef>
              <a:buFontTx/>
              <a:buAutoNum type="arabicPeriod"/>
            </a:pPr>
            <a:r>
              <a:rPr lang="id-ID" sz="2400"/>
              <a:t>Meningkatkan probabilitas ekspektasi SDA</a:t>
            </a:r>
          </a:p>
          <a:p>
            <a:pPr marL="342900" indent="-342900" algn="just">
              <a:lnSpc>
                <a:spcPct val="110000"/>
              </a:lnSpc>
              <a:spcBef>
                <a:spcPct val="50000"/>
              </a:spcBef>
              <a:buFontTx/>
              <a:buAutoNum type="arabicPeriod"/>
            </a:pPr>
            <a:r>
              <a:rPr lang="id-ID" sz="2400"/>
              <a:t>Menekan kerugian yang lebih besar jika terjadi kegagalan eksploitasi</a:t>
            </a:r>
          </a:p>
        </p:txBody>
      </p:sp>
    </p:spTree>
    <p:extLst>
      <p:ext uri="{BB962C8B-B14F-4D97-AF65-F5344CB8AC3E}">
        <p14:creationId xmlns:p14="http://schemas.microsoft.com/office/powerpoint/2010/main" val="197772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32</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504825" y="457200"/>
            <a:ext cx="8077200" cy="5435600"/>
          </a:xfrm>
          <a:prstGeom prst="rect">
            <a:avLst/>
          </a:prstGeom>
          <a:noFill/>
          <a:ln w="9525">
            <a:noFill/>
            <a:miter lim="800000"/>
            <a:headEnd/>
            <a:tailEnd/>
          </a:ln>
          <a:effectLst/>
        </p:spPr>
        <p:txBody>
          <a:bodyPr>
            <a:spAutoFit/>
          </a:bodyPr>
          <a:lstStyle/>
          <a:p>
            <a:pPr marL="342900" indent="-342900" algn="just">
              <a:lnSpc>
                <a:spcPct val="110000"/>
              </a:lnSpc>
              <a:spcBef>
                <a:spcPct val="50000"/>
              </a:spcBef>
              <a:tabLst>
                <a:tab pos="346075" algn="l"/>
              </a:tabLst>
            </a:pPr>
            <a:r>
              <a:rPr lang="en-US" sz="2400"/>
              <a:t>Beberapa konsep yang harus dipahami dalam tahapan eksplorasi </a:t>
            </a:r>
            <a:r>
              <a:rPr lang="id-ID" sz="2400"/>
              <a:t>:</a:t>
            </a:r>
            <a:endParaRPr lang="en-US" sz="2400"/>
          </a:p>
          <a:p>
            <a:pPr marL="342900" indent="-342900" algn="just">
              <a:lnSpc>
                <a:spcPct val="125000"/>
              </a:lnSpc>
              <a:spcBef>
                <a:spcPct val="60000"/>
              </a:spcBef>
              <a:tabLst>
                <a:tab pos="346075" algn="l"/>
              </a:tabLst>
            </a:pPr>
            <a:r>
              <a:rPr lang="id-ID" sz="2000"/>
              <a:t>1.	Setiap tahap akan memperkecil daerah yang prospek, dan meningkatkan kemungkinan ditemukannya cebakan pada tahap berikutnya.</a:t>
            </a:r>
          </a:p>
          <a:p>
            <a:pPr marL="342900" indent="-342900" algn="just">
              <a:lnSpc>
                <a:spcPct val="125000"/>
              </a:lnSpc>
              <a:spcBef>
                <a:spcPct val="60000"/>
              </a:spcBef>
              <a:tabLst>
                <a:tab pos="346075" algn="l"/>
              </a:tabLst>
            </a:pPr>
            <a:r>
              <a:rPr lang="id-ID" sz="2000"/>
              <a:t>2.	Pada setiap tahapan biaya metoda eksplorasi persatuan luas akan lebih mahal dari tahapan sebelumnya.</a:t>
            </a:r>
          </a:p>
          <a:p>
            <a:pPr marL="342900" indent="-342900" algn="just">
              <a:lnSpc>
                <a:spcPct val="125000"/>
              </a:lnSpc>
              <a:spcBef>
                <a:spcPct val="60000"/>
              </a:spcBef>
              <a:tabLst>
                <a:tab pos="346075" algn="l"/>
              </a:tabLst>
            </a:pPr>
            <a:r>
              <a:rPr lang="id-ID" sz="2000"/>
              <a:t>3.	Suatu keiatan eksplorasi dapat berhenti pada suatu tahapan, jika tidak memberikan prospek yang baik.</a:t>
            </a:r>
          </a:p>
          <a:p>
            <a:pPr marL="342900" indent="-342900" algn="just">
              <a:lnSpc>
                <a:spcPct val="125000"/>
              </a:lnSpc>
              <a:spcBef>
                <a:spcPct val="60000"/>
              </a:spcBef>
              <a:tabLst>
                <a:tab pos="346075" algn="l"/>
              </a:tabLst>
            </a:pPr>
            <a:r>
              <a:rPr lang="id-ID" sz="2000"/>
              <a:t>4.	Beberapa tahapan dapat dilewati jika pada tahap sebelumnya telah ditemukan suatu daerah yang jauh lebih prospektive dari tahap berikutnya.</a:t>
            </a:r>
          </a:p>
        </p:txBody>
      </p:sp>
    </p:spTree>
    <p:extLst>
      <p:ext uri="{BB962C8B-B14F-4D97-AF65-F5344CB8AC3E}">
        <p14:creationId xmlns:p14="http://schemas.microsoft.com/office/powerpoint/2010/main" val="41491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33</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457200" y="457200"/>
            <a:ext cx="5486400" cy="366713"/>
          </a:xfrm>
          <a:prstGeom prst="rect">
            <a:avLst/>
          </a:prstGeom>
          <a:noFill/>
          <a:ln w="9525">
            <a:noFill/>
            <a:miter lim="800000"/>
            <a:headEnd/>
            <a:tailEnd/>
          </a:ln>
          <a:effectLst/>
        </p:spPr>
        <p:txBody>
          <a:bodyPr>
            <a:spAutoFit/>
          </a:bodyPr>
          <a:lstStyle/>
          <a:p>
            <a:pPr>
              <a:spcBef>
                <a:spcPct val="50000"/>
              </a:spcBef>
            </a:pPr>
            <a:r>
              <a:rPr lang="en-US"/>
              <a:t>Alur pentahapan Koesoemadinata, 1978</a:t>
            </a:r>
          </a:p>
        </p:txBody>
      </p:sp>
      <p:pic>
        <p:nvPicPr>
          <p:cNvPr id="14" name="Picture 13" descr="scan0034"/>
          <p:cNvPicPr>
            <a:picLocks noChangeAspect="1" noChangeArrowheads="1"/>
          </p:cNvPicPr>
          <p:nvPr/>
        </p:nvPicPr>
        <p:blipFill>
          <a:blip r:embed="rId4" cstate="print"/>
          <a:srcRect/>
          <a:stretch>
            <a:fillRect/>
          </a:stretch>
        </p:blipFill>
        <p:spPr bwMode="auto">
          <a:xfrm>
            <a:off x="1524000" y="990600"/>
            <a:ext cx="5867400" cy="4794250"/>
          </a:xfrm>
          <a:prstGeom prst="rect">
            <a:avLst/>
          </a:prstGeom>
          <a:noFill/>
        </p:spPr>
      </p:pic>
    </p:spTree>
    <p:extLst>
      <p:ext uri="{BB962C8B-B14F-4D97-AF65-F5344CB8AC3E}">
        <p14:creationId xmlns:p14="http://schemas.microsoft.com/office/powerpoint/2010/main" val="1640523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34</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381000" y="533400"/>
            <a:ext cx="7086600" cy="457200"/>
          </a:xfrm>
          <a:prstGeom prst="rect">
            <a:avLst/>
          </a:prstGeom>
          <a:noFill/>
          <a:ln w="9525">
            <a:noFill/>
            <a:miter lim="800000"/>
            <a:headEnd/>
            <a:tailEnd/>
          </a:ln>
          <a:effectLst/>
        </p:spPr>
        <p:txBody>
          <a:bodyPr>
            <a:spAutoFit/>
          </a:bodyPr>
          <a:lstStyle/>
          <a:p>
            <a:pPr>
              <a:spcBef>
                <a:spcPct val="50000"/>
              </a:spcBef>
            </a:pPr>
            <a:r>
              <a:rPr lang="en-US" sz="2400"/>
              <a:t>Tahapan-tahapan eksplorasi secara umum :</a:t>
            </a:r>
          </a:p>
        </p:txBody>
      </p:sp>
      <p:pic>
        <p:nvPicPr>
          <p:cNvPr id="14" name="Picture 14" descr="scan0033"/>
          <p:cNvPicPr>
            <a:picLocks noChangeAspect="1" noChangeArrowheads="1"/>
          </p:cNvPicPr>
          <p:nvPr/>
        </p:nvPicPr>
        <p:blipFill>
          <a:blip r:embed="rId4" cstate="print"/>
          <a:srcRect/>
          <a:stretch>
            <a:fillRect/>
          </a:stretch>
        </p:blipFill>
        <p:spPr bwMode="auto">
          <a:xfrm>
            <a:off x="1600200" y="1066800"/>
            <a:ext cx="5486400" cy="4730750"/>
          </a:xfrm>
          <a:prstGeom prst="rect">
            <a:avLst/>
          </a:prstGeom>
          <a:noFill/>
        </p:spPr>
      </p:pic>
    </p:spTree>
    <p:extLst>
      <p:ext uri="{BB962C8B-B14F-4D97-AF65-F5344CB8AC3E}">
        <p14:creationId xmlns:p14="http://schemas.microsoft.com/office/powerpoint/2010/main" val="348788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35</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
        <p:nvSpPr>
          <p:cNvPr id="13" name="Text Box 12"/>
          <p:cNvSpPr txBox="1">
            <a:spLocks noChangeArrowheads="1"/>
          </p:cNvSpPr>
          <p:nvPr/>
        </p:nvSpPr>
        <p:spPr bwMode="auto">
          <a:xfrm>
            <a:off x="504825" y="688975"/>
            <a:ext cx="8077200" cy="4873625"/>
          </a:xfrm>
          <a:prstGeom prst="rect">
            <a:avLst/>
          </a:prstGeom>
          <a:noFill/>
          <a:ln w="9525">
            <a:noFill/>
            <a:miter lim="800000"/>
            <a:headEnd/>
            <a:tailEnd/>
          </a:ln>
          <a:effectLst/>
        </p:spPr>
        <p:txBody>
          <a:bodyPr>
            <a:spAutoFit/>
          </a:bodyPr>
          <a:lstStyle/>
          <a:p>
            <a:pPr marL="342900" indent="-342900" algn="just">
              <a:lnSpc>
                <a:spcPct val="110000"/>
              </a:lnSpc>
              <a:spcBef>
                <a:spcPct val="50000"/>
              </a:spcBef>
              <a:buFontTx/>
              <a:buAutoNum type="arabicPeriod"/>
              <a:tabLst>
                <a:tab pos="346075" algn="l"/>
              </a:tabLst>
            </a:pPr>
            <a:r>
              <a:rPr lang="en-US" sz="2000"/>
              <a:t>Studi pendahuluan : Review Literatur, geologi regional, studi citra landsat, sintesa-sintesa geologi, dan pengajuan hipotesa kerja. </a:t>
            </a:r>
          </a:p>
          <a:p>
            <a:pPr marL="342900" indent="-342900" algn="just">
              <a:lnSpc>
                <a:spcPct val="110000"/>
              </a:lnSpc>
              <a:spcBef>
                <a:spcPct val="50000"/>
              </a:spcBef>
              <a:buFontTx/>
              <a:buAutoNum type="arabicPeriod"/>
              <a:tabLst>
                <a:tab pos="346075" algn="l"/>
              </a:tabLst>
            </a:pPr>
            <a:r>
              <a:rPr lang="en-US" sz="2000"/>
              <a:t>Survey tinjau (Reconnaissance) : Observasi daerah secara global dapat dilakukan dengan Pemetaan dari udara, foto udara, pemetaan secara sepintas berdasar hasil studi pendahuluan.</a:t>
            </a:r>
          </a:p>
          <a:p>
            <a:pPr marL="342900" indent="-342900" algn="just">
              <a:lnSpc>
                <a:spcPct val="110000"/>
              </a:lnSpc>
              <a:spcBef>
                <a:spcPct val="50000"/>
              </a:spcBef>
              <a:buFontTx/>
              <a:buAutoNum type="arabicPeriod"/>
              <a:tabLst>
                <a:tab pos="346075" algn="l"/>
              </a:tabLst>
            </a:pPr>
            <a:r>
              <a:rPr lang="en-US" sz="2000"/>
              <a:t>Prospeksi umum. Penentuan daerah yang kemungkinan prospek untuk mengandung hidrokarbon.</a:t>
            </a:r>
          </a:p>
          <a:p>
            <a:pPr marL="342900" indent="-342900" algn="just">
              <a:lnSpc>
                <a:spcPct val="110000"/>
              </a:lnSpc>
              <a:spcBef>
                <a:spcPct val="50000"/>
              </a:spcBef>
              <a:buFontTx/>
              <a:buAutoNum type="arabicPeriod"/>
              <a:tabLst>
                <a:tab pos="346075" algn="l"/>
              </a:tabLst>
            </a:pPr>
            <a:r>
              <a:rPr lang="en-US" sz="2000"/>
              <a:t>Prospeksi detail/eksplorasi pendahuluan ; pemboran eksplorasi untuk penentuan lapisan prospek dan pengambilan sample. </a:t>
            </a:r>
          </a:p>
          <a:p>
            <a:pPr marL="342900" indent="-342900" algn="just">
              <a:lnSpc>
                <a:spcPct val="110000"/>
              </a:lnSpc>
              <a:spcBef>
                <a:spcPct val="50000"/>
              </a:spcBef>
              <a:buFontTx/>
              <a:buAutoNum type="arabicPeriod"/>
              <a:tabLst>
                <a:tab pos="346075" algn="l"/>
              </a:tabLst>
            </a:pPr>
            <a:r>
              <a:rPr lang="en-US" sz="2000"/>
              <a:t>Eksplorasi detail : pemboran yang lebih terperinci dan sistematik untuk penentuan cadangan.</a:t>
            </a:r>
          </a:p>
          <a:p>
            <a:pPr marL="342900" indent="-342900" algn="just">
              <a:lnSpc>
                <a:spcPct val="110000"/>
              </a:lnSpc>
              <a:spcBef>
                <a:spcPct val="50000"/>
              </a:spcBef>
              <a:buFontTx/>
              <a:buAutoNum type="arabicPeriod"/>
              <a:tabLst>
                <a:tab pos="346075" algn="l"/>
              </a:tabLst>
            </a:pPr>
            <a:r>
              <a:rPr lang="en-US" sz="2000"/>
              <a:t>Pengembangan wilayah</a:t>
            </a:r>
            <a:endParaRPr lang="id-ID" sz="2000"/>
          </a:p>
        </p:txBody>
      </p:sp>
    </p:spTree>
    <p:extLst>
      <p:ext uri="{BB962C8B-B14F-4D97-AF65-F5344CB8AC3E}">
        <p14:creationId xmlns:p14="http://schemas.microsoft.com/office/powerpoint/2010/main" val="776231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36</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0242" name="Picture 2"/>
          <p:cNvPicPr>
            <a:picLocks noChangeAspect="1" noChangeArrowheads="1"/>
          </p:cNvPicPr>
          <p:nvPr/>
        </p:nvPicPr>
        <p:blipFill>
          <a:blip r:embed="rId4" cstate="print"/>
          <a:srcRect/>
          <a:stretch>
            <a:fillRect/>
          </a:stretch>
        </p:blipFill>
        <p:spPr bwMode="auto">
          <a:xfrm>
            <a:off x="785786" y="714356"/>
            <a:ext cx="7528051" cy="4529155"/>
          </a:xfrm>
          <a:prstGeom prst="rect">
            <a:avLst/>
          </a:prstGeom>
          <a:noFill/>
          <a:ln w="9525">
            <a:noFill/>
            <a:miter lim="800000"/>
            <a:headEnd/>
            <a:tailEnd/>
          </a:ln>
          <a:effectLst/>
        </p:spPr>
      </p:pic>
    </p:spTree>
    <p:extLst>
      <p:ext uri="{BB962C8B-B14F-4D97-AF65-F5344CB8AC3E}">
        <p14:creationId xmlns:p14="http://schemas.microsoft.com/office/powerpoint/2010/main" val="3249891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37</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9218" name="Picture 2"/>
          <p:cNvPicPr>
            <a:picLocks noChangeAspect="1" noChangeArrowheads="1"/>
          </p:cNvPicPr>
          <p:nvPr/>
        </p:nvPicPr>
        <p:blipFill>
          <a:blip r:embed="rId4" cstate="print"/>
          <a:srcRect/>
          <a:stretch>
            <a:fillRect/>
          </a:stretch>
        </p:blipFill>
        <p:spPr bwMode="auto">
          <a:xfrm>
            <a:off x="714348" y="1571612"/>
            <a:ext cx="7714225" cy="3362338"/>
          </a:xfrm>
          <a:prstGeom prst="rect">
            <a:avLst/>
          </a:prstGeom>
          <a:noFill/>
          <a:ln w="9525">
            <a:noFill/>
            <a:miter lim="800000"/>
            <a:headEnd/>
            <a:tailEnd/>
          </a:ln>
          <a:effectLst/>
        </p:spPr>
      </p:pic>
    </p:spTree>
    <p:extLst>
      <p:ext uri="{BB962C8B-B14F-4D97-AF65-F5344CB8AC3E}">
        <p14:creationId xmlns:p14="http://schemas.microsoft.com/office/powerpoint/2010/main" val="153615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38</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6146" name="Picture 2"/>
          <p:cNvPicPr>
            <a:picLocks noChangeAspect="1" noChangeArrowheads="1"/>
          </p:cNvPicPr>
          <p:nvPr/>
        </p:nvPicPr>
        <p:blipFill>
          <a:blip r:embed="rId4" cstate="print"/>
          <a:srcRect/>
          <a:stretch>
            <a:fillRect/>
          </a:stretch>
        </p:blipFill>
        <p:spPr bwMode="auto">
          <a:xfrm>
            <a:off x="714348" y="785794"/>
            <a:ext cx="7715250" cy="4667250"/>
          </a:xfrm>
          <a:prstGeom prst="rect">
            <a:avLst/>
          </a:prstGeom>
          <a:noFill/>
          <a:ln w="9525">
            <a:noFill/>
            <a:miter lim="800000"/>
            <a:headEnd/>
            <a:tailEnd/>
          </a:ln>
          <a:effectLst/>
        </p:spPr>
      </p:pic>
    </p:spTree>
    <p:extLst>
      <p:ext uri="{BB962C8B-B14F-4D97-AF65-F5344CB8AC3E}">
        <p14:creationId xmlns:p14="http://schemas.microsoft.com/office/powerpoint/2010/main" val="2316050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39</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5122" name="Picture 2"/>
          <p:cNvPicPr>
            <a:picLocks noChangeAspect="1" noChangeArrowheads="1"/>
          </p:cNvPicPr>
          <p:nvPr/>
        </p:nvPicPr>
        <p:blipFill>
          <a:blip r:embed="rId4" cstate="print"/>
          <a:srcRect/>
          <a:stretch>
            <a:fillRect/>
          </a:stretch>
        </p:blipFill>
        <p:spPr bwMode="auto">
          <a:xfrm>
            <a:off x="642910" y="785794"/>
            <a:ext cx="7753350" cy="4752975"/>
          </a:xfrm>
          <a:prstGeom prst="rect">
            <a:avLst/>
          </a:prstGeom>
          <a:noFill/>
          <a:ln w="9525">
            <a:noFill/>
            <a:miter lim="800000"/>
            <a:headEnd/>
            <a:tailEnd/>
          </a:ln>
          <a:effectLst/>
        </p:spPr>
      </p:pic>
    </p:spTree>
    <p:extLst>
      <p:ext uri="{BB962C8B-B14F-4D97-AF65-F5344CB8AC3E}">
        <p14:creationId xmlns:p14="http://schemas.microsoft.com/office/powerpoint/2010/main" val="207506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ChangeArrowheads="1"/>
          </p:cNvSpPr>
          <p:nvPr/>
        </p:nvSpPr>
        <p:spPr bwMode="auto">
          <a:xfrm>
            <a:off x="5257800" y="0"/>
            <a:ext cx="3886200" cy="7620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1113"/>
            <a:ext cx="38100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Rectangle 2"/>
          <p:cNvSpPr>
            <a:spLocks noChangeArrowheads="1"/>
          </p:cNvSpPr>
          <p:nvPr/>
        </p:nvSpPr>
        <p:spPr bwMode="auto">
          <a:xfrm>
            <a:off x="609600" y="1714500"/>
            <a:ext cx="83058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endParaRPr lang="en-US" dirty="0">
              <a:latin typeface="Arial" charset="0"/>
              <a:ea typeface="+mn-ea"/>
            </a:endParaRPr>
          </a:p>
          <a:p>
            <a:pPr algn="ctr" eaLnBrk="0" hangingPunct="0">
              <a:defRPr/>
            </a:pPr>
            <a:r>
              <a:rPr lang="en-US" dirty="0">
                <a:latin typeface="Arial" charset="0"/>
                <a:ea typeface="+mn-ea"/>
              </a:rPr>
              <a:t>Future research opportunities in the geosciences will be significantly affected both by the availability and utilization of Information Technology. Understanding the rock record that preserves ~4.5 billion years of history, Earth structure, and the processes at work is the key to answering scientific questions associated with studies of biodiversity, climate change, planetary processes, natural resources and hazards, and the 4-D architecture and evolution of continents. It has become evident that we can only answer these complex questions through the</a:t>
            </a:r>
            <a:r>
              <a:rPr lang="en-US" dirty="0">
                <a:effectLst>
                  <a:outerShdw blurRad="38100" dist="38100" dir="2700000" algn="tl">
                    <a:srgbClr val="000000"/>
                  </a:outerShdw>
                </a:effectLst>
                <a:latin typeface="Arial" charset="0"/>
                <a:ea typeface="+mn-ea"/>
              </a:rPr>
              <a:t> integration</a:t>
            </a:r>
            <a:r>
              <a:rPr lang="en-US" dirty="0">
                <a:latin typeface="Arial" charset="0"/>
                <a:ea typeface="+mn-ea"/>
              </a:rPr>
              <a:t> of all the data we have at hand and that this will require the </a:t>
            </a:r>
            <a:r>
              <a:rPr lang="en-US" dirty="0">
                <a:effectLst>
                  <a:outerShdw blurRad="38100" dist="38100" dir="2700000" algn="tl">
                    <a:srgbClr val="000000"/>
                  </a:outerShdw>
                </a:effectLst>
                <a:latin typeface="Arial" charset="0"/>
                <a:ea typeface="+mn-ea"/>
              </a:rPr>
              <a:t>application of modern IT tools</a:t>
            </a:r>
            <a:r>
              <a:rPr lang="en-US" dirty="0">
                <a:latin typeface="Arial" charset="0"/>
                <a:ea typeface="+mn-ea"/>
              </a:rPr>
              <a:t>.</a:t>
            </a:r>
            <a:r>
              <a:rPr lang="en-US" sz="1800" dirty="0">
                <a:latin typeface="Arial" charset="0"/>
                <a:ea typeface="+mn-ea"/>
              </a:rPr>
              <a:t> </a:t>
            </a:r>
          </a:p>
        </p:txBody>
      </p:sp>
      <p:sp>
        <p:nvSpPr>
          <p:cNvPr id="5125" name="Rectangle 6"/>
          <p:cNvSpPr>
            <a:spLocks noChangeArrowheads="1"/>
          </p:cNvSpPr>
          <p:nvPr/>
        </p:nvSpPr>
        <p:spPr bwMode="auto">
          <a:xfrm>
            <a:off x="957263" y="6588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126" name="Text Box 10"/>
          <p:cNvSpPr txBox="1">
            <a:spLocks noChangeArrowheads="1"/>
          </p:cNvSpPr>
          <p:nvPr/>
        </p:nvSpPr>
        <p:spPr bwMode="auto">
          <a:xfrm>
            <a:off x="1143000" y="0"/>
            <a:ext cx="36687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eaLnBrk="1" hangingPunct="1"/>
            <a:r>
              <a:rPr lang="en-US" sz="4000">
                <a:latin typeface="Copperplate Gothic Bold" pitchFamily="80" charset="0"/>
              </a:rPr>
              <a:t>EarthScope</a:t>
            </a:r>
            <a:endParaRPr lang="en-US"/>
          </a:p>
        </p:txBody>
      </p:sp>
      <p:sp>
        <p:nvSpPr>
          <p:cNvPr id="70670" name="Rectangle 14"/>
          <p:cNvSpPr>
            <a:spLocks noGrp="1" noChangeArrowheads="1"/>
          </p:cNvSpPr>
          <p:nvPr>
            <p:ph type="title" idx="4294967295"/>
          </p:nvPr>
        </p:nvSpPr>
        <p:spPr>
          <a:xfrm>
            <a:off x="304800" y="1181100"/>
            <a:ext cx="8458200" cy="533400"/>
          </a:xfrm>
        </p:spPr>
        <p:txBody>
          <a:bodyPr>
            <a:normAutofit fontScale="90000"/>
          </a:bodyPr>
          <a:lstStyle/>
          <a:p>
            <a:pPr eaLnBrk="1" hangingPunct="1">
              <a:defRPr/>
            </a:pPr>
            <a:r>
              <a:rPr lang="en-US" sz="3200" i="1" dirty="0" err="1">
                <a:effectLst>
                  <a:outerShdw blurRad="38100" dist="38100" dir="2700000" algn="tl">
                    <a:srgbClr val="000000"/>
                  </a:outerShdw>
                </a:effectLst>
                <a:latin typeface="Textile" charset="0"/>
              </a:rPr>
              <a:t>Cyberinfrastructure</a:t>
            </a:r>
            <a:r>
              <a:rPr lang="en-US" sz="3200" i="1" dirty="0">
                <a:effectLst>
                  <a:outerShdw blurRad="38100" dist="38100" dir="2700000" algn="tl">
                    <a:srgbClr val="000000"/>
                  </a:outerShdw>
                </a:effectLst>
                <a:latin typeface="Textile" charset="0"/>
              </a:rPr>
              <a:t> for the Geosciences</a:t>
            </a:r>
            <a:br>
              <a:rPr lang="en-US" sz="3200" i="1" dirty="0">
                <a:effectLst>
                  <a:outerShdw blurRad="38100" dist="38100" dir="2700000" algn="tl">
                    <a:srgbClr val="000000"/>
                  </a:outerShdw>
                </a:effectLst>
                <a:latin typeface="Textile" charset="0"/>
              </a:rPr>
            </a:br>
            <a:r>
              <a:rPr lang="en-US" sz="3200" i="1" dirty="0">
                <a:effectLst>
                  <a:outerShdw blurRad="38100" dist="38100" dir="2700000" algn="tl">
                    <a:srgbClr val="000000"/>
                  </a:outerShdw>
                </a:effectLst>
                <a:latin typeface="Textile" charset="0"/>
              </a:rPr>
              <a:t>Why do we need it?</a:t>
            </a:r>
            <a:endParaRPr lang="en-US" dirty="0"/>
          </a:p>
        </p:txBody>
      </p:sp>
      <p:sp>
        <p:nvSpPr>
          <p:cNvPr id="2" name="Slide Number Placeholder 1"/>
          <p:cNvSpPr>
            <a:spLocks noGrp="1"/>
          </p:cNvSpPr>
          <p:nvPr>
            <p:ph type="sldNum" sz="quarter" idx="12"/>
          </p:nvPr>
        </p:nvSpPr>
        <p:spPr/>
        <p:txBody>
          <a:bodyPr/>
          <a:lstStyle/>
          <a:p>
            <a:fld id="{BF3DCC9D-1B76-49AF-835C-51ABA607ADE5}" type="slidenum">
              <a:rPr lang="en-US" smtClean="0"/>
              <a:pPr/>
              <a:t>4</a:t>
            </a:fld>
            <a:endParaRPr lang="en-US"/>
          </a:p>
        </p:txBody>
      </p:sp>
    </p:spTree>
    <p:extLst>
      <p:ext uri="{BB962C8B-B14F-4D97-AF65-F5344CB8AC3E}">
        <p14:creationId xmlns:p14="http://schemas.microsoft.com/office/powerpoint/2010/main" val="84454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40</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2290" name="Picture 2"/>
          <p:cNvPicPr>
            <a:picLocks noChangeAspect="1" noChangeArrowheads="1"/>
          </p:cNvPicPr>
          <p:nvPr/>
        </p:nvPicPr>
        <p:blipFill>
          <a:blip r:embed="rId4" cstate="print"/>
          <a:srcRect/>
          <a:stretch>
            <a:fillRect/>
          </a:stretch>
        </p:blipFill>
        <p:spPr bwMode="auto">
          <a:xfrm>
            <a:off x="857224" y="571480"/>
            <a:ext cx="7649172" cy="5033982"/>
          </a:xfrm>
          <a:prstGeom prst="rect">
            <a:avLst/>
          </a:prstGeom>
          <a:noFill/>
          <a:ln w="9525">
            <a:noFill/>
            <a:miter lim="800000"/>
            <a:headEnd/>
            <a:tailEnd/>
          </a:ln>
          <a:effectLst/>
        </p:spPr>
      </p:pic>
    </p:spTree>
    <p:extLst>
      <p:ext uri="{BB962C8B-B14F-4D97-AF65-F5344CB8AC3E}">
        <p14:creationId xmlns:p14="http://schemas.microsoft.com/office/powerpoint/2010/main" val="471241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41</a:t>
            </a:fld>
            <a:endParaRPr lang="en-US"/>
          </a:p>
        </p:txBody>
      </p:sp>
      <p:grpSp>
        <p:nvGrpSpPr>
          <p:cNvPr id="2" name="Group 3"/>
          <p:cNvGrpSpPr>
            <a:grpSpLocks/>
          </p:cNvGrpSpPr>
          <p:nvPr/>
        </p:nvGrpSpPr>
        <p:grpSpPr bwMode="auto">
          <a:xfrm>
            <a:off x="323850" y="347663"/>
            <a:ext cx="8439150" cy="6356350"/>
            <a:chOff x="204" y="219"/>
            <a:chExt cx="5316" cy="4004"/>
          </a:xfrm>
        </p:grpSpPr>
        <p:grpSp>
          <p:nvGrpSpPr>
            <p:cNvPr id="3" name="Group 4"/>
            <p:cNvGrpSpPr>
              <a:grpSpLocks/>
            </p:cNvGrpSpPr>
            <p:nvPr/>
          </p:nvGrpSpPr>
          <p:grpSpPr bwMode="auto">
            <a:xfrm>
              <a:off x="204" y="219"/>
              <a:ext cx="5316" cy="4004"/>
              <a:chOff x="204" y="219"/>
              <a:chExt cx="5316" cy="4004"/>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4338" name="Picture 2"/>
          <p:cNvPicPr>
            <a:picLocks noChangeAspect="1" noChangeArrowheads="1"/>
          </p:cNvPicPr>
          <p:nvPr/>
        </p:nvPicPr>
        <p:blipFill>
          <a:blip r:embed="rId4" cstate="print"/>
          <a:srcRect/>
          <a:stretch>
            <a:fillRect/>
          </a:stretch>
        </p:blipFill>
        <p:spPr bwMode="auto">
          <a:xfrm>
            <a:off x="785786" y="1071546"/>
            <a:ext cx="7231454" cy="4714908"/>
          </a:xfrm>
          <a:prstGeom prst="rect">
            <a:avLst/>
          </a:prstGeom>
          <a:noFill/>
          <a:ln w="9525">
            <a:noFill/>
            <a:miter lim="800000"/>
            <a:headEnd/>
            <a:tailEnd/>
          </a:ln>
          <a:effectLst/>
        </p:spPr>
      </p:pic>
      <p:pic>
        <p:nvPicPr>
          <p:cNvPr id="14339" name="Picture 3"/>
          <p:cNvPicPr>
            <a:picLocks noChangeAspect="1" noChangeArrowheads="1"/>
          </p:cNvPicPr>
          <p:nvPr/>
        </p:nvPicPr>
        <p:blipFill>
          <a:blip r:embed="rId5" cstate="print"/>
          <a:srcRect/>
          <a:stretch>
            <a:fillRect/>
          </a:stretch>
        </p:blipFill>
        <p:spPr bwMode="auto">
          <a:xfrm>
            <a:off x="2285984" y="571480"/>
            <a:ext cx="3781425" cy="352425"/>
          </a:xfrm>
          <a:prstGeom prst="rect">
            <a:avLst/>
          </a:prstGeom>
          <a:noFill/>
          <a:ln w="9525">
            <a:noFill/>
            <a:miter lim="800000"/>
            <a:headEnd/>
            <a:tailEnd/>
          </a:ln>
          <a:effectLst/>
        </p:spPr>
      </p:pic>
    </p:spTree>
    <p:extLst>
      <p:ext uri="{BB962C8B-B14F-4D97-AF65-F5344CB8AC3E}">
        <p14:creationId xmlns:p14="http://schemas.microsoft.com/office/powerpoint/2010/main" val="686692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42</a:t>
            </a:fld>
            <a:endParaRPr lang="en-US"/>
          </a:p>
        </p:txBody>
      </p:sp>
      <p:grpSp>
        <p:nvGrpSpPr>
          <p:cNvPr id="2" name="Group 3"/>
          <p:cNvGrpSpPr>
            <a:grpSpLocks/>
          </p:cNvGrpSpPr>
          <p:nvPr/>
        </p:nvGrpSpPr>
        <p:grpSpPr bwMode="auto">
          <a:xfrm>
            <a:off x="323850" y="347663"/>
            <a:ext cx="8439150" cy="6380162"/>
            <a:chOff x="204" y="219"/>
            <a:chExt cx="5316" cy="4019"/>
          </a:xfrm>
        </p:grpSpPr>
        <p:grpSp>
          <p:nvGrpSpPr>
            <p:cNvPr id="3" name="Group 4"/>
            <p:cNvGrpSpPr>
              <a:grpSpLocks/>
            </p:cNvGrpSpPr>
            <p:nvPr/>
          </p:nvGrpSpPr>
          <p:grpSpPr bwMode="auto">
            <a:xfrm>
              <a:off x="204" y="219"/>
              <a:ext cx="5316" cy="4019"/>
              <a:chOff x="204" y="219"/>
              <a:chExt cx="5316" cy="4019"/>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8" name="Text Box 8"/>
              <p:cNvSpPr txBox="1">
                <a:spLocks noChangeArrowheads="1"/>
              </p:cNvSpPr>
              <p:nvPr/>
            </p:nvSpPr>
            <p:spPr bwMode="auto">
              <a:xfrm>
                <a:off x="740" y="4046"/>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Ardian Novianto</a:t>
                </a:r>
                <a:endParaRPr lang="en-US" sz="1400" dirty="0">
                  <a:latin typeface="Palatino Linotype" pitchFamily="18" charset="0"/>
                </a:endParaRPr>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1266" name="Picture 2"/>
          <p:cNvPicPr>
            <a:picLocks noChangeAspect="1" noChangeArrowheads="1"/>
          </p:cNvPicPr>
          <p:nvPr/>
        </p:nvPicPr>
        <p:blipFill>
          <a:blip r:embed="rId4" cstate="print"/>
          <a:srcRect/>
          <a:stretch>
            <a:fillRect/>
          </a:stretch>
        </p:blipFill>
        <p:spPr bwMode="auto">
          <a:xfrm>
            <a:off x="1100138" y="1443038"/>
            <a:ext cx="6943725" cy="3971925"/>
          </a:xfrm>
          <a:prstGeom prst="rect">
            <a:avLst/>
          </a:prstGeom>
          <a:noFill/>
          <a:ln w="9525">
            <a:noFill/>
            <a:miter lim="800000"/>
            <a:headEnd/>
            <a:tailEnd/>
          </a:ln>
          <a:effectLst/>
        </p:spPr>
      </p:pic>
    </p:spTree>
    <p:extLst>
      <p:ext uri="{BB962C8B-B14F-4D97-AF65-F5344CB8AC3E}">
        <p14:creationId xmlns:p14="http://schemas.microsoft.com/office/powerpoint/2010/main" val="3322248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43</a:t>
            </a:fld>
            <a:endParaRPr lang="en-US"/>
          </a:p>
        </p:txBody>
      </p:sp>
      <p:grpSp>
        <p:nvGrpSpPr>
          <p:cNvPr id="2" name="Group 3"/>
          <p:cNvGrpSpPr>
            <a:grpSpLocks/>
          </p:cNvGrpSpPr>
          <p:nvPr/>
        </p:nvGrpSpPr>
        <p:grpSpPr bwMode="auto">
          <a:xfrm>
            <a:off x="323850" y="347663"/>
            <a:ext cx="8439150" cy="6380162"/>
            <a:chOff x="204" y="219"/>
            <a:chExt cx="5316" cy="4019"/>
          </a:xfrm>
        </p:grpSpPr>
        <p:grpSp>
          <p:nvGrpSpPr>
            <p:cNvPr id="3" name="Group 4"/>
            <p:cNvGrpSpPr>
              <a:grpSpLocks/>
            </p:cNvGrpSpPr>
            <p:nvPr/>
          </p:nvGrpSpPr>
          <p:grpSpPr bwMode="auto">
            <a:xfrm>
              <a:off x="204" y="219"/>
              <a:ext cx="5316" cy="4019"/>
              <a:chOff x="204" y="219"/>
              <a:chExt cx="5316" cy="4019"/>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8" name="Text Box 8"/>
              <p:cNvSpPr txBox="1">
                <a:spLocks noChangeArrowheads="1"/>
              </p:cNvSpPr>
              <p:nvPr/>
            </p:nvSpPr>
            <p:spPr bwMode="auto">
              <a:xfrm>
                <a:off x="740" y="4046"/>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Ardian Novianto</a:t>
                </a:r>
                <a:endParaRPr lang="en-US" sz="1400" dirty="0">
                  <a:latin typeface="Palatino Linotype" pitchFamily="18" charset="0"/>
                </a:endParaRPr>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pic>
        <p:nvPicPr>
          <p:cNvPr id="15362" name="Picture 2"/>
          <p:cNvPicPr>
            <a:picLocks noChangeAspect="1" noChangeArrowheads="1"/>
          </p:cNvPicPr>
          <p:nvPr/>
        </p:nvPicPr>
        <p:blipFill>
          <a:blip r:embed="rId4" cstate="print"/>
          <a:srcRect/>
          <a:stretch>
            <a:fillRect/>
          </a:stretch>
        </p:blipFill>
        <p:spPr bwMode="auto">
          <a:xfrm>
            <a:off x="1071538" y="857232"/>
            <a:ext cx="6885001" cy="4853007"/>
          </a:xfrm>
          <a:prstGeom prst="rect">
            <a:avLst/>
          </a:prstGeom>
          <a:noFill/>
          <a:ln w="9525">
            <a:noFill/>
            <a:miter lim="800000"/>
            <a:headEnd/>
            <a:tailEnd/>
          </a:ln>
          <a:effectLst/>
        </p:spPr>
      </p:pic>
    </p:spTree>
    <p:extLst>
      <p:ext uri="{BB962C8B-B14F-4D97-AF65-F5344CB8AC3E}">
        <p14:creationId xmlns:p14="http://schemas.microsoft.com/office/powerpoint/2010/main" val="214458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06FB3022-2FA5-4F54-B735-EC3997292D09}" type="slidenum">
              <a:rPr lang="en-US"/>
              <a:pPr/>
              <a:t>44</a:t>
            </a:fld>
            <a:endParaRPr lang="en-US"/>
          </a:p>
        </p:txBody>
      </p:sp>
      <p:sp>
        <p:nvSpPr>
          <p:cNvPr id="2051" name="Text Box 2"/>
          <p:cNvSpPr txBox="1">
            <a:spLocks noChangeArrowheads="1"/>
          </p:cNvSpPr>
          <p:nvPr/>
        </p:nvSpPr>
        <p:spPr bwMode="auto">
          <a:xfrm>
            <a:off x="627061" y="1785926"/>
            <a:ext cx="7802591" cy="2400657"/>
          </a:xfrm>
          <a:prstGeom prst="rect">
            <a:avLst/>
          </a:prstGeom>
          <a:noFill/>
          <a:ln w="9525">
            <a:noFill/>
            <a:miter lim="800000"/>
            <a:headEnd/>
            <a:tailEnd/>
          </a:ln>
        </p:spPr>
        <p:txBody>
          <a:bodyPr wrap="square">
            <a:spAutoFit/>
          </a:bodyPr>
          <a:lstStyle/>
          <a:p>
            <a:pPr algn="ctr">
              <a:spcBef>
                <a:spcPct val="50000"/>
              </a:spcBef>
            </a:pPr>
            <a:r>
              <a:rPr lang="id-ID" sz="6000" b="1" dirty="0">
                <a:solidFill>
                  <a:srgbClr val="0000CC"/>
                </a:solidFill>
                <a:latin typeface="Monotype Corsiva" pitchFamily="66" charset="0"/>
              </a:rPr>
              <a:t>METODA  SEISMIK</a:t>
            </a:r>
          </a:p>
          <a:p>
            <a:pPr algn="ctr">
              <a:spcBef>
                <a:spcPct val="50000"/>
              </a:spcBef>
            </a:pPr>
            <a:r>
              <a:rPr lang="id-ID" sz="6000" b="1" dirty="0">
                <a:solidFill>
                  <a:srgbClr val="0000CC"/>
                </a:solidFill>
                <a:latin typeface="Monotype Corsiva" pitchFamily="66" charset="0"/>
              </a:rPr>
              <a:t>(Aplikasi Seismik Attribute)</a:t>
            </a:r>
          </a:p>
        </p:txBody>
      </p:sp>
      <p:grpSp>
        <p:nvGrpSpPr>
          <p:cNvPr id="2" name="Group 3"/>
          <p:cNvGrpSpPr>
            <a:grpSpLocks/>
          </p:cNvGrpSpPr>
          <p:nvPr/>
        </p:nvGrpSpPr>
        <p:grpSpPr bwMode="auto">
          <a:xfrm>
            <a:off x="323850" y="347663"/>
            <a:ext cx="8439150" cy="6380162"/>
            <a:chOff x="204" y="219"/>
            <a:chExt cx="5316" cy="4019"/>
          </a:xfrm>
        </p:grpSpPr>
        <p:grpSp>
          <p:nvGrpSpPr>
            <p:cNvPr id="3" name="Group 4"/>
            <p:cNvGrpSpPr>
              <a:grpSpLocks/>
            </p:cNvGrpSpPr>
            <p:nvPr/>
          </p:nvGrpSpPr>
          <p:grpSpPr bwMode="auto">
            <a:xfrm>
              <a:off x="204" y="219"/>
              <a:ext cx="5316" cy="4019"/>
              <a:chOff x="204" y="219"/>
              <a:chExt cx="5316" cy="4019"/>
            </a:xfrm>
          </p:grpSpPr>
          <p:sp>
            <p:nvSpPr>
              <p:cNvPr id="2055" name="Text Box 5"/>
              <p:cNvSpPr txBox="1">
                <a:spLocks noChangeArrowheads="1"/>
              </p:cNvSpPr>
              <p:nvPr/>
            </p:nvSpPr>
            <p:spPr bwMode="auto">
              <a:xfrm>
                <a:off x="731" y="3847"/>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pic>
            <p:nvPicPr>
              <p:cNvPr id="2056" name="Picture 6" descr="UPNCol3D"/>
              <p:cNvPicPr>
                <a:picLocks noChangeAspect="1" noChangeArrowheads="1"/>
              </p:cNvPicPr>
              <p:nvPr/>
            </p:nvPicPr>
            <p:blipFill>
              <a:blip r:embed="rId3" cstate="print"/>
              <a:srcRect/>
              <a:stretch>
                <a:fillRect/>
              </a:stretch>
            </p:blipFill>
            <p:spPr bwMode="auto">
              <a:xfrm>
                <a:off x="222" y="3838"/>
                <a:ext cx="408" cy="385"/>
              </a:xfrm>
              <a:prstGeom prst="rect">
                <a:avLst/>
              </a:prstGeom>
              <a:noFill/>
              <a:ln w="9525">
                <a:noFill/>
                <a:miter lim="800000"/>
                <a:headEnd/>
                <a:tailEnd/>
              </a:ln>
            </p:spPr>
          </p:pic>
          <p:sp>
            <p:nvSpPr>
              <p:cNvPr id="2057" name="Line 7"/>
              <p:cNvSpPr>
                <a:spLocks noChangeShapeType="1"/>
              </p:cNvSpPr>
              <p:nvPr/>
            </p:nvSpPr>
            <p:spPr bwMode="auto">
              <a:xfrm>
                <a:off x="204" y="3748"/>
                <a:ext cx="5307" cy="0"/>
              </a:xfrm>
              <a:prstGeom prst="line">
                <a:avLst/>
              </a:prstGeom>
              <a:noFill/>
              <a:ln w="22225">
                <a:solidFill>
                  <a:srgbClr val="0000FF"/>
                </a:solidFill>
                <a:round/>
                <a:headEnd/>
                <a:tailEnd/>
              </a:ln>
            </p:spPr>
            <p:txBody>
              <a:bodyPr/>
              <a:lstStyle/>
              <a:p>
                <a:endParaRPr lang="id-ID"/>
              </a:p>
            </p:txBody>
          </p:sp>
          <p:sp>
            <p:nvSpPr>
              <p:cNvPr id="2058" name="Text Box 8"/>
              <p:cNvSpPr txBox="1">
                <a:spLocks noChangeArrowheads="1"/>
              </p:cNvSpPr>
              <p:nvPr/>
            </p:nvSpPr>
            <p:spPr bwMode="auto">
              <a:xfrm>
                <a:off x="740" y="4046"/>
                <a:ext cx="2268" cy="192"/>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Ardian Novianto</a:t>
                </a:r>
                <a:endParaRPr lang="en-US" sz="1400" dirty="0">
                  <a:latin typeface="Palatino Linotype" pitchFamily="18" charset="0"/>
                </a:endParaRPr>
              </a:p>
            </p:txBody>
          </p:sp>
          <p:sp>
            <p:nvSpPr>
              <p:cNvPr id="2059" name="Line 9"/>
              <p:cNvSpPr>
                <a:spLocks noChangeShapeType="1"/>
              </p:cNvSpPr>
              <p:nvPr/>
            </p:nvSpPr>
            <p:spPr bwMode="auto">
              <a:xfrm>
                <a:off x="204" y="228"/>
                <a:ext cx="5307" cy="0"/>
              </a:xfrm>
              <a:prstGeom prst="line">
                <a:avLst/>
              </a:prstGeom>
              <a:noFill/>
              <a:ln w="22225">
                <a:solidFill>
                  <a:srgbClr val="0000FF"/>
                </a:solidFill>
                <a:round/>
                <a:headEnd/>
                <a:tailEnd/>
              </a:ln>
            </p:spPr>
            <p:txBody>
              <a:bodyPr/>
              <a:lstStyle/>
              <a:p>
                <a:endParaRPr lang="id-ID"/>
              </a:p>
            </p:txBody>
          </p:sp>
          <p:sp>
            <p:nvSpPr>
              <p:cNvPr id="2060" name="Line 10"/>
              <p:cNvSpPr>
                <a:spLocks noChangeShapeType="1"/>
              </p:cNvSpPr>
              <p:nvPr/>
            </p:nvSpPr>
            <p:spPr bwMode="auto">
              <a:xfrm flipV="1">
                <a:off x="204" y="219"/>
                <a:ext cx="0" cy="3538"/>
              </a:xfrm>
              <a:prstGeom prst="line">
                <a:avLst/>
              </a:prstGeom>
              <a:noFill/>
              <a:ln w="22225">
                <a:solidFill>
                  <a:srgbClr val="0000FF"/>
                </a:solidFill>
                <a:round/>
                <a:headEnd/>
                <a:tailEnd/>
              </a:ln>
            </p:spPr>
            <p:txBody>
              <a:bodyPr/>
              <a:lstStyle/>
              <a:p>
                <a:endParaRPr lang="id-ID"/>
              </a:p>
            </p:txBody>
          </p:sp>
          <p:sp>
            <p:nvSpPr>
              <p:cNvPr id="2061" name="Line 11"/>
              <p:cNvSpPr>
                <a:spLocks noChangeShapeType="1"/>
              </p:cNvSpPr>
              <p:nvPr/>
            </p:nvSpPr>
            <p:spPr bwMode="auto">
              <a:xfrm flipV="1">
                <a:off x="5520" y="219"/>
                <a:ext cx="0" cy="3538"/>
              </a:xfrm>
              <a:prstGeom prst="line">
                <a:avLst/>
              </a:prstGeom>
              <a:noFill/>
              <a:ln w="22225">
                <a:solidFill>
                  <a:srgbClr val="0000FF"/>
                </a:solidFill>
                <a:round/>
                <a:headEnd/>
                <a:tailEnd/>
              </a:ln>
            </p:spPr>
            <p:txBody>
              <a:bodyPr/>
              <a:lstStyle/>
              <a:p>
                <a:endParaRPr lang="id-ID"/>
              </a:p>
            </p:txBody>
          </p:sp>
        </p:grpSp>
        <p:sp>
          <p:nvSpPr>
            <p:cNvPr id="2054" name="Line 12"/>
            <p:cNvSpPr>
              <a:spLocks noChangeShapeType="1"/>
            </p:cNvSpPr>
            <p:nvPr/>
          </p:nvSpPr>
          <p:spPr bwMode="auto">
            <a:xfrm>
              <a:off x="793" y="4047"/>
              <a:ext cx="4446" cy="0"/>
            </a:xfrm>
            <a:prstGeom prst="line">
              <a:avLst/>
            </a:prstGeom>
            <a:noFill/>
            <a:ln w="12700">
              <a:solidFill>
                <a:schemeClr val="tx1"/>
              </a:solidFill>
              <a:round/>
              <a:headEnd/>
              <a:tailEnd/>
            </a:ln>
          </p:spPr>
          <p:txBody>
            <a:bodyPr/>
            <a:lstStyle/>
            <a:p>
              <a:endParaRPr lang="id-ID"/>
            </a:p>
          </p:txBody>
        </p:sp>
      </p:grpSp>
    </p:spTree>
    <p:extLst>
      <p:ext uri="{BB962C8B-B14F-4D97-AF65-F5344CB8AC3E}">
        <p14:creationId xmlns:p14="http://schemas.microsoft.com/office/powerpoint/2010/main" val="967202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1509"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1510"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21507" name="Rectangle 6"/>
          <p:cNvSpPr>
            <a:spLocks noChangeArrowheads="1"/>
          </p:cNvSpPr>
          <p:nvPr/>
        </p:nvSpPr>
        <p:spPr bwMode="auto">
          <a:xfrm>
            <a:off x="228600" y="0"/>
            <a:ext cx="8763000" cy="5913438"/>
          </a:xfrm>
          <a:prstGeom prst="rect">
            <a:avLst/>
          </a:prstGeom>
          <a:noFill/>
          <a:ln w="9525">
            <a:noFill/>
            <a:miter lim="800000"/>
            <a:headEnd/>
            <a:tailEnd/>
          </a:ln>
        </p:spPr>
        <p:txBody>
          <a:bodyPr>
            <a:spAutoFit/>
          </a:bodyPr>
          <a:lstStyle/>
          <a:p>
            <a:pPr algn="ctr">
              <a:spcBef>
                <a:spcPct val="50000"/>
              </a:spcBef>
              <a:tabLst>
                <a:tab pos="1071563" algn="l"/>
              </a:tabLst>
            </a:pPr>
            <a:r>
              <a:rPr lang="id-ID" sz="2800" b="1" u="sng" dirty="0">
                <a:latin typeface="Palatino Linotype" pitchFamily="18" charset="0"/>
              </a:rPr>
              <a:t>Definisi</a:t>
            </a:r>
            <a:r>
              <a:rPr lang="en-US" sz="2800" b="1" u="sng" dirty="0">
                <a:latin typeface="Palatino Linotype" pitchFamily="18" charset="0"/>
              </a:rPr>
              <a:t> :</a:t>
            </a:r>
          </a:p>
          <a:p>
            <a:pPr algn="ctr">
              <a:spcBef>
                <a:spcPct val="50000"/>
              </a:spcBef>
              <a:tabLst>
                <a:tab pos="1071563" algn="l"/>
              </a:tabLst>
            </a:pPr>
            <a:endParaRPr lang="id-ID" sz="800" b="1" u="sng" dirty="0">
              <a:latin typeface="Palatino Linotype" pitchFamily="18" charset="0"/>
            </a:endParaRPr>
          </a:p>
          <a:p>
            <a:pPr algn="just">
              <a:spcBef>
                <a:spcPct val="50000"/>
              </a:spcBef>
              <a:tabLst>
                <a:tab pos="1071563" algn="l"/>
              </a:tabLst>
            </a:pPr>
            <a:r>
              <a:rPr lang="id-ID" sz="2400" dirty="0">
                <a:latin typeface="Tahoma" pitchFamily="34" charset="0"/>
              </a:rPr>
              <a:t>Banyak definisi yang diberikan mengenai seismik atribut</a:t>
            </a:r>
            <a:r>
              <a:rPr lang="en-US" sz="2400" dirty="0">
                <a:latin typeface="Tahoma" pitchFamily="34" charset="0"/>
              </a:rPr>
              <a:t> :</a:t>
            </a:r>
          </a:p>
          <a:p>
            <a:pPr algn="just">
              <a:lnSpc>
                <a:spcPct val="125000"/>
              </a:lnSpc>
              <a:spcBef>
                <a:spcPct val="50000"/>
              </a:spcBef>
              <a:tabLst>
                <a:tab pos="1071563" algn="l"/>
              </a:tabLst>
            </a:pPr>
            <a:r>
              <a:rPr lang="id-ID" sz="2400" dirty="0">
                <a:latin typeface="Tahoma" pitchFamily="34" charset="0"/>
              </a:rPr>
              <a:t>Barnes (1999) mendefinisikan atribut seismik sebagai sifat </a:t>
            </a:r>
            <a:r>
              <a:rPr lang="en-US" sz="2400" dirty="0">
                <a:latin typeface="Tahoma" pitchFamily="34" charset="0"/>
              </a:rPr>
              <a:t>	</a:t>
            </a:r>
            <a:r>
              <a:rPr lang="id-ID" sz="2400" dirty="0">
                <a:latin typeface="Tahoma" pitchFamily="34" charset="0"/>
              </a:rPr>
              <a:t>kuantitatif dan deskriptif dari data seismik yang</a:t>
            </a:r>
            <a:r>
              <a:rPr lang="en-US" sz="2400" dirty="0">
                <a:latin typeface="Tahoma" pitchFamily="34" charset="0"/>
              </a:rPr>
              <a:t>	</a:t>
            </a:r>
            <a:r>
              <a:rPr lang="id-ID" sz="2400" dirty="0">
                <a:latin typeface="Tahoma" pitchFamily="34" charset="0"/>
              </a:rPr>
              <a:t>dapat</a:t>
            </a:r>
            <a:r>
              <a:rPr lang="en-US" sz="2400" dirty="0">
                <a:latin typeface="Tahoma" pitchFamily="34" charset="0"/>
              </a:rPr>
              <a:t> d</a:t>
            </a:r>
            <a:r>
              <a:rPr lang="id-ID" sz="2400" dirty="0">
                <a:latin typeface="Tahoma" pitchFamily="34" charset="0"/>
              </a:rPr>
              <a:t>idispla</a:t>
            </a:r>
            <a:r>
              <a:rPr lang="en-US" sz="2400" dirty="0">
                <a:latin typeface="Tahoma" pitchFamily="34" charset="0"/>
              </a:rPr>
              <a:t>y</a:t>
            </a:r>
            <a:r>
              <a:rPr lang="id-ID" sz="2400" dirty="0">
                <a:latin typeface="Tahoma" pitchFamily="34" charset="0"/>
              </a:rPr>
              <a:t> pada skala yang sama dengan </a:t>
            </a:r>
            <a:r>
              <a:rPr lang="en-US" sz="2400" dirty="0">
                <a:latin typeface="Tahoma" pitchFamily="34" charset="0"/>
              </a:rPr>
              <a:t>	</a:t>
            </a:r>
            <a:r>
              <a:rPr lang="id-ID" sz="2400" dirty="0">
                <a:latin typeface="Tahoma" pitchFamily="34" charset="0"/>
              </a:rPr>
              <a:t>data orisinil.</a:t>
            </a:r>
          </a:p>
          <a:p>
            <a:pPr algn="just">
              <a:lnSpc>
                <a:spcPct val="125000"/>
              </a:lnSpc>
              <a:spcBef>
                <a:spcPct val="50000"/>
              </a:spcBef>
              <a:tabLst>
                <a:tab pos="1071563" algn="l"/>
              </a:tabLst>
            </a:pPr>
            <a:r>
              <a:rPr lang="id-ID" sz="2400" dirty="0">
                <a:latin typeface="Tahoma" pitchFamily="34" charset="0"/>
              </a:rPr>
              <a:t>Brown (2000) m</a:t>
            </a:r>
            <a:r>
              <a:rPr lang="en-US" sz="2400" dirty="0">
                <a:latin typeface="Tahoma" pitchFamily="34" charset="0"/>
              </a:rPr>
              <a:t>e</a:t>
            </a:r>
            <a:r>
              <a:rPr lang="id-ID" sz="2400" dirty="0">
                <a:latin typeface="Tahoma" pitchFamily="34" charset="0"/>
              </a:rPr>
              <a:t>ndef</a:t>
            </a:r>
            <a:r>
              <a:rPr lang="en-US" sz="2400" dirty="0">
                <a:latin typeface="Tahoma" pitchFamily="34" charset="0"/>
              </a:rPr>
              <a:t>in</a:t>
            </a:r>
            <a:r>
              <a:rPr lang="id-ID" sz="2400" dirty="0">
                <a:latin typeface="Tahoma" pitchFamily="34" charset="0"/>
              </a:rPr>
              <a:t>isikan atribut sebagai derivatif </a:t>
            </a:r>
            <a:r>
              <a:rPr lang="en-US" sz="2400" dirty="0">
                <a:latin typeface="Tahoma" pitchFamily="34" charset="0"/>
              </a:rPr>
              <a:t>	(</a:t>
            </a:r>
            <a:r>
              <a:rPr lang="en-US" sz="2400" dirty="0" err="1">
                <a:latin typeface="Tahoma" pitchFamily="34" charset="0"/>
              </a:rPr>
              <a:t>turunan</a:t>
            </a:r>
            <a:r>
              <a:rPr lang="en-US" sz="2400" dirty="0">
                <a:latin typeface="Tahoma" pitchFamily="34" charset="0"/>
              </a:rPr>
              <a:t>) </a:t>
            </a:r>
            <a:r>
              <a:rPr lang="en-US" sz="2400" dirty="0" err="1">
                <a:latin typeface="Tahoma" pitchFamily="34" charset="0"/>
              </a:rPr>
              <a:t>dari</a:t>
            </a:r>
            <a:r>
              <a:rPr lang="id-ID" sz="2400" dirty="0">
                <a:latin typeface="Tahoma" pitchFamily="34" charset="0"/>
              </a:rPr>
              <a:t> pengukuran seismik dasar.</a:t>
            </a:r>
            <a:endParaRPr lang="en-US" sz="2400" dirty="0">
              <a:latin typeface="Tahoma" pitchFamily="34" charset="0"/>
            </a:endParaRPr>
          </a:p>
          <a:p>
            <a:pPr algn="just">
              <a:lnSpc>
                <a:spcPct val="125000"/>
              </a:lnSpc>
              <a:spcBef>
                <a:spcPct val="50000"/>
              </a:spcBef>
              <a:tabLst>
                <a:tab pos="1071563" algn="l"/>
              </a:tabLst>
            </a:pPr>
            <a:r>
              <a:rPr lang="en-US" sz="2400" dirty="0">
                <a:latin typeface="Tahoma" pitchFamily="34" charset="0"/>
              </a:rPr>
              <a:t>Turner (2000) </a:t>
            </a:r>
            <a:r>
              <a:rPr lang="en-US" sz="2400" dirty="0" err="1">
                <a:latin typeface="Tahoma" pitchFamily="34" charset="0"/>
              </a:rPr>
              <a:t>adalah</a:t>
            </a:r>
            <a:r>
              <a:rPr lang="en-US" sz="2400" dirty="0">
                <a:latin typeface="Tahoma" pitchFamily="34" charset="0"/>
              </a:rPr>
              <a:t> </a:t>
            </a:r>
            <a:r>
              <a:rPr lang="en-US" sz="2400" dirty="0" err="1">
                <a:latin typeface="Tahoma" pitchFamily="34" charset="0"/>
              </a:rPr>
              <a:t>semua</a:t>
            </a:r>
            <a:r>
              <a:rPr lang="en-US" sz="2400" dirty="0">
                <a:latin typeface="Tahoma" pitchFamily="34" charset="0"/>
              </a:rPr>
              <a:t> </a:t>
            </a:r>
            <a:r>
              <a:rPr lang="en-US" sz="2400" dirty="0" err="1">
                <a:latin typeface="Tahoma" pitchFamily="34" charset="0"/>
              </a:rPr>
              <a:t>informasi</a:t>
            </a:r>
            <a:r>
              <a:rPr lang="en-US" sz="2400" dirty="0">
                <a:latin typeface="Tahoma" pitchFamily="34" charset="0"/>
              </a:rPr>
              <a:t> yang </a:t>
            </a:r>
            <a:r>
              <a:rPr lang="en-US" sz="2400" dirty="0" err="1">
                <a:latin typeface="Tahoma" pitchFamily="34" charset="0"/>
              </a:rPr>
              <a:t>didapatkan</a:t>
            </a:r>
            <a:r>
              <a:rPr lang="en-US" sz="2400" dirty="0">
                <a:latin typeface="Tahoma" pitchFamily="34" charset="0"/>
              </a:rPr>
              <a:t> </a:t>
            </a:r>
            <a:r>
              <a:rPr lang="en-US" sz="2400" dirty="0" err="1">
                <a:latin typeface="Tahoma" pitchFamily="34" charset="0"/>
              </a:rPr>
              <a:t>dari</a:t>
            </a:r>
            <a:r>
              <a:rPr lang="en-US" sz="2400" dirty="0">
                <a:latin typeface="Tahoma" pitchFamily="34" charset="0"/>
              </a:rPr>
              <a:t> 	data 	</a:t>
            </a:r>
            <a:r>
              <a:rPr lang="en-US" sz="2400" dirty="0" err="1">
                <a:latin typeface="Tahoma" pitchFamily="34" charset="0"/>
              </a:rPr>
              <a:t>seismik</a:t>
            </a:r>
            <a:r>
              <a:rPr lang="en-US" sz="2400" dirty="0">
                <a:latin typeface="Tahoma" pitchFamily="34" charset="0"/>
              </a:rPr>
              <a:t>, yang </a:t>
            </a:r>
            <a:r>
              <a:rPr lang="en-US" sz="2400" dirty="0" err="1">
                <a:latin typeface="Tahoma" pitchFamily="34" charset="0"/>
              </a:rPr>
              <a:t>antara</a:t>
            </a:r>
            <a:r>
              <a:rPr lang="en-US" sz="2400" dirty="0">
                <a:latin typeface="Tahoma" pitchFamily="34" charset="0"/>
              </a:rPr>
              <a:t> lain </a:t>
            </a:r>
            <a:r>
              <a:rPr lang="en-US" sz="2400" dirty="0" err="1">
                <a:latin typeface="Tahoma" pitchFamily="34" charset="0"/>
              </a:rPr>
              <a:t>dari</a:t>
            </a:r>
            <a:r>
              <a:rPr lang="en-US" sz="2400" dirty="0">
                <a:latin typeface="Tahoma" pitchFamily="34" charset="0"/>
              </a:rPr>
              <a:t> </a:t>
            </a:r>
            <a:r>
              <a:rPr lang="en-US" sz="2400" dirty="0" err="1">
                <a:latin typeface="Tahoma" pitchFamily="34" charset="0"/>
              </a:rPr>
              <a:t>pengukuran</a:t>
            </a:r>
            <a:r>
              <a:rPr lang="en-US" sz="2400" dirty="0">
                <a:latin typeface="Tahoma" pitchFamily="34" charset="0"/>
              </a:rPr>
              <a:t> </a:t>
            </a:r>
            <a:r>
              <a:rPr lang="en-US" sz="2400" dirty="0" err="1">
                <a:latin typeface="Tahoma" pitchFamily="34" charset="0"/>
              </a:rPr>
              <a:t>atau</a:t>
            </a:r>
            <a:r>
              <a:rPr lang="en-US" sz="2400" dirty="0">
                <a:latin typeface="Tahoma" pitchFamily="34" charset="0"/>
              </a:rPr>
              <a:t> 	</a:t>
            </a:r>
            <a:r>
              <a:rPr lang="en-US" sz="2400" dirty="0" err="1">
                <a:latin typeface="Tahoma" pitchFamily="34" charset="0"/>
              </a:rPr>
              <a:t>dari</a:t>
            </a:r>
            <a:r>
              <a:rPr lang="en-US" sz="2400" dirty="0">
                <a:latin typeface="Tahoma" pitchFamily="34" charset="0"/>
              </a:rPr>
              <a:t> </a:t>
            </a:r>
            <a:r>
              <a:rPr lang="en-US" sz="2400" dirty="0" err="1">
                <a:latin typeface="Tahoma" pitchFamily="34" charset="0"/>
              </a:rPr>
              <a:t>logika</a:t>
            </a:r>
            <a:r>
              <a:rPr lang="en-US" sz="2400" dirty="0">
                <a:latin typeface="Tahoma" pitchFamily="34" charset="0"/>
              </a:rPr>
              <a:t> 	yang </a:t>
            </a:r>
            <a:r>
              <a:rPr lang="en-US" sz="2400" dirty="0" err="1">
                <a:latin typeface="Tahoma" pitchFamily="34" charset="0"/>
              </a:rPr>
              <a:t>didasarkan</a:t>
            </a:r>
            <a:r>
              <a:rPr lang="en-US" sz="2400" dirty="0">
                <a:latin typeface="Tahoma" pitchFamily="34" charset="0"/>
              </a:rPr>
              <a:t> </a:t>
            </a:r>
            <a:r>
              <a:rPr lang="en-US" sz="2400" dirty="0" err="1">
                <a:latin typeface="Tahoma" pitchFamily="34" charset="0"/>
              </a:rPr>
              <a:t>pada</a:t>
            </a:r>
            <a:r>
              <a:rPr lang="en-US" sz="2400" dirty="0">
                <a:latin typeface="Tahoma" pitchFamily="34" charset="0"/>
              </a:rPr>
              <a:t> </a:t>
            </a:r>
            <a:r>
              <a:rPr lang="en-US" sz="2400" dirty="0" err="1">
                <a:latin typeface="Tahoma" pitchFamily="34" charset="0"/>
              </a:rPr>
              <a:t>alasan</a:t>
            </a:r>
            <a:r>
              <a:rPr lang="en-US" sz="2400" dirty="0">
                <a:latin typeface="Tahoma" pitchFamily="34" charset="0"/>
              </a:rPr>
              <a:t> </a:t>
            </a:r>
            <a:r>
              <a:rPr lang="en-US" sz="2400" dirty="0" err="1">
                <a:latin typeface="Tahoma" pitchFamily="34" charset="0"/>
              </a:rPr>
              <a:t>tertentu</a:t>
            </a:r>
            <a:r>
              <a:rPr lang="en-US" sz="2400" dirty="0">
                <a:latin typeface="Tahoma" pitchFamily="34" charset="0"/>
              </a:rPr>
              <a:t>.</a:t>
            </a:r>
          </a:p>
        </p:txBody>
      </p:sp>
      <p:sp>
        <p:nvSpPr>
          <p:cNvPr id="1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45</a:t>
            </a:fld>
            <a:endParaRPr lang="en-US"/>
          </a:p>
        </p:txBody>
      </p:sp>
    </p:spTree>
    <p:extLst>
      <p:ext uri="{BB962C8B-B14F-4D97-AF65-F5344CB8AC3E}">
        <p14:creationId xmlns:p14="http://schemas.microsoft.com/office/powerpoint/2010/main" val="981946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2533"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2534"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5122" name="Rectangle 2"/>
          <p:cNvSpPr>
            <a:spLocks noChangeArrowheads="1"/>
          </p:cNvSpPr>
          <p:nvPr/>
        </p:nvSpPr>
        <p:spPr bwMode="auto">
          <a:xfrm>
            <a:off x="228600" y="96838"/>
            <a:ext cx="8610600" cy="6045200"/>
          </a:xfrm>
          <a:prstGeom prst="rect">
            <a:avLst/>
          </a:prstGeom>
          <a:noFill/>
          <a:ln w="12700" cap="sq">
            <a:noFill/>
            <a:miter lim="800000"/>
            <a:headEnd type="none" w="sm" len="sm"/>
            <a:tailEnd type="none" w="sm" len="sm"/>
          </a:ln>
        </p:spPr>
        <p:txBody>
          <a:bodyPr>
            <a:spAutoFit/>
          </a:bodyPr>
          <a:lstStyle/>
          <a:p>
            <a:pPr>
              <a:lnSpc>
                <a:spcPct val="135000"/>
              </a:lnSpc>
              <a:spcBef>
                <a:spcPct val="20000"/>
              </a:spcBef>
              <a:spcAft>
                <a:spcPct val="20000"/>
              </a:spcAft>
              <a:tabLst>
                <a:tab pos="2636838" algn="ctr"/>
              </a:tabLst>
            </a:pPr>
            <a:r>
              <a:rPr lang="en-GB" sz="2400">
                <a:latin typeface="Tahoma" pitchFamily="34" charset="0"/>
                <a:cs typeface="Times New Roman" pitchFamily="18" charset="0"/>
              </a:rPr>
              <a:t>Arti atribut seismik :</a:t>
            </a:r>
          </a:p>
          <a:p>
            <a:pPr algn="just" eaLnBrk="0" hangingPunct="0">
              <a:lnSpc>
                <a:spcPct val="135000"/>
              </a:lnSpc>
              <a:spcBef>
                <a:spcPct val="20000"/>
              </a:spcBef>
              <a:spcAft>
                <a:spcPct val="20000"/>
              </a:spcAft>
              <a:tabLst>
                <a:tab pos="2636838" algn="ctr"/>
              </a:tabLst>
            </a:pPr>
            <a:r>
              <a:rPr lang="en-GB" sz="2400">
                <a:latin typeface="Tahoma" pitchFamily="34" charset="0"/>
                <a:cs typeface="Times New Roman" pitchFamily="18" charset="0"/>
              </a:rPr>
              <a:t>Data seismik mengandung informasi mengenai parameter dasar gelombang  yaitu :  </a:t>
            </a:r>
          </a:p>
          <a:p>
            <a:pPr lvl="4" eaLnBrk="0" hangingPunct="0">
              <a:lnSpc>
                <a:spcPct val="135000"/>
              </a:lnSpc>
              <a:spcBef>
                <a:spcPct val="20000"/>
              </a:spcBef>
              <a:spcAft>
                <a:spcPct val="20000"/>
              </a:spcAft>
              <a:buFont typeface="Wingdings" pitchFamily="2" charset="2"/>
              <a:buChar char="ü"/>
              <a:tabLst>
                <a:tab pos="2636838" algn="ctr"/>
              </a:tabLst>
            </a:pPr>
            <a:r>
              <a:rPr lang="en-GB" sz="2400">
                <a:latin typeface="Tahoma" pitchFamily="34" charset="0"/>
                <a:cs typeface="Times New Roman" pitchFamily="18" charset="0"/>
              </a:rPr>
              <a:t>   Amplitudo</a:t>
            </a:r>
          </a:p>
          <a:p>
            <a:pPr lvl="4" eaLnBrk="0" hangingPunct="0">
              <a:lnSpc>
                <a:spcPct val="135000"/>
              </a:lnSpc>
              <a:spcBef>
                <a:spcPct val="20000"/>
              </a:spcBef>
              <a:spcAft>
                <a:spcPct val="20000"/>
              </a:spcAft>
              <a:buFont typeface="Wingdings" pitchFamily="2" charset="2"/>
              <a:buChar char="ü"/>
              <a:tabLst>
                <a:tab pos="2636838" algn="ctr"/>
              </a:tabLst>
            </a:pPr>
            <a:r>
              <a:rPr lang="en-GB" sz="2400">
                <a:latin typeface="Tahoma" pitchFamily="34" charset="0"/>
                <a:cs typeface="Times New Roman" pitchFamily="18" charset="0"/>
              </a:rPr>
              <a:t>   Frekuensi</a:t>
            </a:r>
          </a:p>
          <a:p>
            <a:pPr lvl="4" eaLnBrk="0" hangingPunct="0">
              <a:lnSpc>
                <a:spcPct val="135000"/>
              </a:lnSpc>
              <a:spcBef>
                <a:spcPct val="20000"/>
              </a:spcBef>
              <a:spcAft>
                <a:spcPct val="20000"/>
              </a:spcAft>
              <a:buFont typeface="Wingdings" pitchFamily="2" charset="2"/>
              <a:buChar char="ü"/>
              <a:tabLst>
                <a:tab pos="2636838" algn="ctr"/>
              </a:tabLst>
            </a:pPr>
            <a:r>
              <a:rPr lang="en-GB" sz="2400">
                <a:latin typeface="Tahoma" pitchFamily="34" charset="0"/>
                <a:cs typeface="Times New Roman" pitchFamily="18" charset="0"/>
              </a:rPr>
              <a:t>   Fasa</a:t>
            </a:r>
          </a:p>
          <a:p>
            <a:pPr algn="just" eaLnBrk="0" hangingPunct="0">
              <a:lnSpc>
                <a:spcPct val="135000"/>
              </a:lnSpc>
              <a:spcBef>
                <a:spcPct val="20000"/>
              </a:spcBef>
              <a:spcAft>
                <a:spcPct val="20000"/>
              </a:spcAft>
              <a:tabLst>
                <a:tab pos="2636838" algn="ctr"/>
              </a:tabLst>
            </a:pPr>
            <a:r>
              <a:rPr lang="en-GB" sz="2400" b="1" i="1">
                <a:solidFill>
                  <a:srgbClr val="FF0000"/>
                </a:solidFill>
                <a:latin typeface="Tahoma" pitchFamily="34" charset="0"/>
                <a:cs typeface="Times New Roman" pitchFamily="18" charset="0"/>
              </a:rPr>
              <a:t>Jadi Atribut seismik merupakan </a:t>
            </a:r>
            <a:r>
              <a:rPr lang="en-GB" sz="2400">
                <a:latin typeface="Tahoma" pitchFamily="34" charset="0"/>
                <a:cs typeface="Times New Roman" pitchFamily="18" charset="0"/>
              </a:rPr>
              <a:t>:  parameter seismik  yang 	diturunkan dari parameter dasar (amplitudo, frekuensi, dan fasa), sehingga dapat memunculkan informasi mengenai sifat batuan yang di bawa oleh gelombang seismik.</a:t>
            </a:r>
            <a:endParaRPr lang="en-GB" sz="1400">
              <a:latin typeface="Tahoma" pitchFamily="34" charset="0"/>
              <a:cs typeface="Times New Roman" pitchFamily="18" charset="0"/>
            </a:endParaRPr>
          </a:p>
          <a:p>
            <a:pPr eaLnBrk="0" hangingPunct="0">
              <a:tabLst>
                <a:tab pos="2636838" algn="ctr"/>
              </a:tabLst>
            </a:pPr>
            <a:r>
              <a:rPr lang="en-GB" sz="1400" b="1">
                <a:solidFill>
                  <a:srgbClr val="FFFF00"/>
                </a:solidFill>
                <a:latin typeface="Tahoma" pitchFamily="34" charset="0"/>
                <a:cs typeface="Times New Roman" pitchFamily="18" charset="0"/>
              </a:rPr>
              <a:t>       </a:t>
            </a:r>
          </a:p>
        </p:txBody>
      </p:sp>
      <p:sp>
        <p:nvSpPr>
          <p:cNvPr id="7" name="Text Box 5"/>
          <p:cNvSpPr txBox="1">
            <a:spLocks noChangeArrowheads="1"/>
          </p:cNvSpPr>
          <p:nvPr/>
        </p:nvSpPr>
        <p:spPr bwMode="auto">
          <a:xfrm>
            <a:off x="1000100" y="6357958"/>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46</a:t>
            </a:fld>
            <a:endParaRPr lang="en-US"/>
          </a:p>
        </p:txBody>
      </p:sp>
    </p:spTree>
    <p:extLst>
      <p:ext uri="{BB962C8B-B14F-4D97-AF65-F5344CB8AC3E}">
        <p14:creationId xmlns:p14="http://schemas.microsoft.com/office/powerpoint/2010/main" val="100387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0-#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3558"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3559"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pic>
        <p:nvPicPr>
          <p:cNvPr id="23555" name="Picture 6"/>
          <p:cNvPicPr>
            <a:picLocks noChangeAspect="1" noChangeArrowheads="1"/>
          </p:cNvPicPr>
          <p:nvPr/>
        </p:nvPicPr>
        <p:blipFill>
          <a:blip r:embed="rId3" cstate="print"/>
          <a:srcRect/>
          <a:stretch>
            <a:fillRect/>
          </a:stretch>
        </p:blipFill>
        <p:spPr bwMode="auto">
          <a:xfrm>
            <a:off x="1066800" y="304800"/>
            <a:ext cx="7162800" cy="5208588"/>
          </a:xfrm>
          <a:prstGeom prst="rect">
            <a:avLst/>
          </a:prstGeom>
          <a:noFill/>
          <a:ln w="9525">
            <a:noFill/>
            <a:miter lim="800000"/>
            <a:headEnd/>
            <a:tailEnd/>
          </a:ln>
        </p:spPr>
      </p:pic>
      <p:sp>
        <p:nvSpPr>
          <p:cNvPr id="23556" name="Text Box 7"/>
          <p:cNvSpPr txBox="1">
            <a:spLocks noChangeArrowheads="1"/>
          </p:cNvSpPr>
          <p:nvPr/>
        </p:nvSpPr>
        <p:spPr bwMode="auto">
          <a:xfrm>
            <a:off x="685800" y="5562600"/>
            <a:ext cx="7704138" cy="396875"/>
          </a:xfrm>
          <a:prstGeom prst="rect">
            <a:avLst/>
          </a:prstGeom>
          <a:noFill/>
          <a:ln w="9525">
            <a:noFill/>
            <a:miter lim="800000"/>
            <a:headEnd/>
            <a:tailEnd/>
          </a:ln>
        </p:spPr>
        <p:txBody>
          <a:bodyPr>
            <a:spAutoFit/>
          </a:bodyPr>
          <a:lstStyle/>
          <a:p>
            <a:pPr algn="ctr">
              <a:spcBef>
                <a:spcPct val="50000"/>
              </a:spcBef>
            </a:pPr>
            <a:r>
              <a:rPr lang="id-ID" sz="2000" b="1">
                <a:latin typeface="Tahoma" pitchFamily="34" charset="0"/>
              </a:rPr>
              <a:t>Klasifikasi Seismik</a:t>
            </a:r>
            <a:r>
              <a:rPr lang="en-US" sz="2000" b="1">
                <a:latin typeface="Tahoma" pitchFamily="34" charset="0"/>
              </a:rPr>
              <a:t> Attribute (Brown, 2000)</a:t>
            </a:r>
          </a:p>
        </p:txBody>
      </p:sp>
      <p:sp>
        <p:nvSpPr>
          <p:cNvPr id="8"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47</a:t>
            </a:fld>
            <a:endParaRPr lang="en-US"/>
          </a:p>
        </p:txBody>
      </p:sp>
    </p:spTree>
    <p:extLst>
      <p:ext uri="{BB962C8B-B14F-4D97-AF65-F5344CB8AC3E}">
        <p14:creationId xmlns:p14="http://schemas.microsoft.com/office/powerpoint/2010/main" val="1031586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5605"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5606"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25603" name="Rectangle 6"/>
          <p:cNvSpPr>
            <a:spLocks noChangeArrowheads="1"/>
          </p:cNvSpPr>
          <p:nvPr/>
        </p:nvSpPr>
        <p:spPr bwMode="auto">
          <a:xfrm>
            <a:off x="457200" y="304800"/>
            <a:ext cx="8280400" cy="5568950"/>
          </a:xfrm>
          <a:prstGeom prst="rect">
            <a:avLst/>
          </a:prstGeom>
          <a:noFill/>
          <a:ln w="9525">
            <a:noFill/>
            <a:miter lim="800000"/>
            <a:headEnd/>
            <a:tailEnd/>
          </a:ln>
        </p:spPr>
        <p:txBody>
          <a:bodyPr>
            <a:spAutoFit/>
          </a:bodyPr>
          <a:lstStyle/>
          <a:p>
            <a:pPr algn="just">
              <a:spcBef>
                <a:spcPct val="50000"/>
              </a:spcBef>
              <a:tabLst>
                <a:tab pos="442913" algn="l"/>
              </a:tabLst>
            </a:pPr>
            <a:r>
              <a:rPr lang="id-ID" sz="2400">
                <a:latin typeface="Tahoma" pitchFamily="34" charset="0"/>
              </a:rPr>
              <a:t>Secara umum</a:t>
            </a:r>
            <a:r>
              <a:rPr lang="en-US" sz="2400">
                <a:latin typeface="Tahoma" pitchFamily="34" charset="0"/>
              </a:rPr>
              <a:t> :</a:t>
            </a:r>
          </a:p>
          <a:p>
            <a:pPr algn="just">
              <a:spcBef>
                <a:spcPct val="50000"/>
              </a:spcBef>
              <a:buFont typeface="Wingdings" pitchFamily="2" charset="2"/>
              <a:buChar char="Ø"/>
              <a:tabLst>
                <a:tab pos="442913" algn="l"/>
              </a:tabLst>
            </a:pPr>
            <a:r>
              <a:rPr lang="en-US" sz="2400">
                <a:latin typeface="Tahoma" pitchFamily="34" charset="0"/>
              </a:rPr>
              <a:t> 	A</a:t>
            </a:r>
            <a:r>
              <a:rPr lang="id-ID" sz="2400">
                <a:latin typeface="Tahoma" pitchFamily="34" charset="0"/>
              </a:rPr>
              <a:t>tribut turunan waktu akan cenderung memberikan </a:t>
            </a:r>
            <a:r>
              <a:rPr lang="en-US" sz="2400">
                <a:latin typeface="Tahoma" pitchFamily="34" charset="0"/>
              </a:rPr>
              <a:t>	</a:t>
            </a:r>
            <a:r>
              <a:rPr lang="id-ID" sz="2400">
                <a:latin typeface="Tahoma" pitchFamily="34" charset="0"/>
              </a:rPr>
              <a:t>informasi perihal struktur</a:t>
            </a:r>
            <a:r>
              <a:rPr lang="en-US" sz="2400">
                <a:latin typeface="Tahoma" pitchFamily="34" charset="0"/>
              </a:rPr>
              <a:t>.</a:t>
            </a:r>
            <a:r>
              <a:rPr lang="id-ID" sz="2400">
                <a:latin typeface="Tahoma" pitchFamily="34" charset="0"/>
              </a:rPr>
              <a:t> </a:t>
            </a:r>
            <a:endParaRPr lang="en-US" sz="2400">
              <a:latin typeface="Tahoma" pitchFamily="34" charset="0"/>
            </a:endParaRPr>
          </a:p>
          <a:p>
            <a:pPr algn="just">
              <a:spcBef>
                <a:spcPct val="50000"/>
              </a:spcBef>
              <a:buFont typeface="Wingdings" pitchFamily="2" charset="2"/>
              <a:buChar char="Ø"/>
              <a:tabLst>
                <a:tab pos="442913" algn="l"/>
              </a:tabLst>
            </a:pPr>
            <a:r>
              <a:rPr lang="en-US" sz="2400">
                <a:latin typeface="Tahoma" pitchFamily="34" charset="0"/>
              </a:rPr>
              <a:t> 	A</a:t>
            </a:r>
            <a:r>
              <a:rPr lang="id-ID" sz="2400">
                <a:latin typeface="Tahoma" pitchFamily="34" charset="0"/>
              </a:rPr>
              <a:t>tribut turunan amplitudo cenderung</a:t>
            </a:r>
            <a:r>
              <a:rPr lang="en-US" sz="2400">
                <a:latin typeface="Tahoma" pitchFamily="34" charset="0"/>
              </a:rPr>
              <a:t> </a:t>
            </a:r>
            <a:r>
              <a:rPr lang="id-ID" sz="2400">
                <a:latin typeface="Tahoma" pitchFamily="34" charset="0"/>
              </a:rPr>
              <a:t>memberikan </a:t>
            </a:r>
            <a:r>
              <a:rPr lang="en-US" sz="2400">
                <a:latin typeface="Tahoma" pitchFamily="34" charset="0"/>
              </a:rPr>
              <a:t>	</a:t>
            </a:r>
            <a:r>
              <a:rPr lang="id-ID" sz="2400">
                <a:latin typeface="Tahoma" pitchFamily="34" charset="0"/>
              </a:rPr>
              <a:t>informasi perihal stratigrafi dan reservoar.</a:t>
            </a:r>
          </a:p>
          <a:p>
            <a:pPr algn="just">
              <a:spcBef>
                <a:spcPct val="50000"/>
              </a:spcBef>
              <a:buFont typeface="Wingdings" pitchFamily="2" charset="2"/>
              <a:buChar char="Ø"/>
              <a:tabLst>
                <a:tab pos="442913" algn="l"/>
              </a:tabLst>
            </a:pPr>
            <a:r>
              <a:rPr lang="en-US" sz="2400">
                <a:latin typeface="Tahoma" pitchFamily="34" charset="0"/>
              </a:rPr>
              <a:t> 	A</a:t>
            </a:r>
            <a:r>
              <a:rPr lang="id-ID" sz="2400">
                <a:latin typeface="Tahoma" pitchFamily="34" charset="0"/>
              </a:rPr>
              <a:t>tribut turunan frekuensi sampai saat ini belum betul</a:t>
            </a:r>
            <a:r>
              <a:rPr lang="en-US" sz="2400">
                <a:latin typeface="Tahoma" pitchFamily="34" charset="0"/>
              </a:rPr>
              <a:t>-	</a:t>
            </a:r>
            <a:r>
              <a:rPr lang="id-ID" sz="2400">
                <a:latin typeface="Tahoma" pitchFamily="34" charset="0"/>
              </a:rPr>
              <a:t>betul dipahami, tapi banyak optimisme bahwa akan </a:t>
            </a:r>
            <a:r>
              <a:rPr lang="en-US" sz="2400">
                <a:latin typeface="Tahoma" pitchFamily="34" charset="0"/>
              </a:rPr>
              <a:t>	</a:t>
            </a:r>
            <a:r>
              <a:rPr lang="id-ID" sz="2400">
                <a:latin typeface="Tahoma" pitchFamily="34" charset="0"/>
              </a:rPr>
              <a:t>menyediakan informasi tambahan yang berguna perihal </a:t>
            </a:r>
            <a:r>
              <a:rPr lang="en-US" sz="2400">
                <a:latin typeface="Tahoma" pitchFamily="34" charset="0"/>
              </a:rPr>
              <a:t>	</a:t>
            </a:r>
            <a:r>
              <a:rPr lang="id-ID" sz="2400">
                <a:latin typeface="Tahoma" pitchFamily="34" charset="0"/>
              </a:rPr>
              <a:t>reservoar dan stratigrafi.</a:t>
            </a:r>
            <a:endParaRPr lang="en-US" sz="2400">
              <a:latin typeface="Tahoma" pitchFamily="34" charset="0"/>
            </a:endParaRPr>
          </a:p>
          <a:p>
            <a:pPr algn="just">
              <a:spcBef>
                <a:spcPct val="50000"/>
              </a:spcBef>
              <a:buFont typeface="Wingdings" pitchFamily="2" charset="2"/>
              <a:buChar char="Ø"/>
              <a:tabLst>
                <a:tab pos="442913" algn="l"/>
              </a:tabLst>
            </a:pPr>
            <a:r>
              <a:rPr lang="en-US" sz="2400">
                <a:latin typeface="Tahoma" pitchFamily="34" charset="0"/>
              </a:rPr>
              <a:t> 	</a:t>
            </a:r>
            <a:r>
              <a:rPr lang="id-ID" sz="2400">
                <a:latin typeface="Tahoma" pitchFamily="34" charset="0"/>
              </a:rPr>
              <a:t>Atribut atenuasi juga praktis belum dimanfaatkan saat </a:t>
            </a:r>
            <a:r>
              <a:rPr lang="en-US" sz="2400">
                <a:latin typeface="Tahoma" pitchFamily="34" charset="0"/>
              </a:rPr>
              <a:t>	</a:t>
            </a:r>
            <a:r>
              <a:rPr lang="id-ID" sz="2400">
                <a:latin typeface="Tahoma" pitchFamily="34" charset="0"/>
              </a:rPr>
              <a:t>ini, namun dipercaya bahwa atribut ini dimasa datang </a:t>
            </a:r>
            <a:r>
              <a:rPr lang="en-US" sz="2400">
                <a:latin typeface="Tahoma" pitchFamily="34" charset="0"/>
              </a:rPr>
              <a:t>	</a:t>
            </a:r>
            <a:r>
              <a:rPr lang="id-ID" sz="2400">
                <a:latin typeface="Tahoma" pitchFamily="34" charset="0"/>
              </a:rPr>
              <a:t>akan berguna untuk lebih memahami informasi </a:t>
            </a:r>
            <a:r>
              <a:rPr lang="en-US" sz="2400">
                <a:latin typeface="Tahoma" pitchFamily="34" charset="0"/>
              </a:rPr>
              <a:t>	</a:t>
            </a:r>
            <a:r>
              <a:rPr lang="id-ID" sz="2400">
                <a:latin typeface="Tahoma" pitchFamily="34" charset="0"/>
              </a:rPr>
              <a:t>mengenai per</a:t>
            </a:r>
            <a:r>
              <a:rPr lang="en-US" sz="2400">
                <a:latin typeface="Tahoma" pitchFamily="34" charset="0"/>
              </a:rPr>
              <a:t>m</a:t>
            </a:r>
            <a:r>
              <a:rPr lang="id-ID" sz="2400">
                <a:latin typeface="Tahoma" pitchFamily="34" charset="0"/>
              </a:rPr>
              <a:t>iabilitas</a:t>
            </a:r>
            <a:r>
              <a:rPr lang="en-US" sz="2400">
                <a:latin typeface="Tahoma" pitchFamily="34" charset="0"/>
              </a:rPr>
              <a:t>.</a:t>
            </a:r>
            <a:endParaRPr lang="id-ID" sz="2400">
              <a:latin typeface="Tahoma" pitchFamily="34" charset="0"/>
            </a:endParaRPr>
          </a:p>
        </p:txBody>
      </p:sp>
      <p:sp>
        <p:nvSpPr>
          <p:cNvPr id="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48</a:t>
            </a:fld>
            <a:endParaRPr lang="en-US"/>
          </a:p>
        </p:txBody>
      </p:sp>
    </p:spTree>
    <p:extLst>
      <p:ext uri="{BB962C8B-B14F-4D97-AF65-F5344CB8AC3E}">
        <p14:creationId xmlns:p14="http://schemas.microsoft.com/office/powerpoint/2010/main" val="72150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4581"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4582"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24579" name="Rectangle 6"/>
          <p:cNvSpPr>
            <a:spLocks noChangeArrowheads="1"/>
          </p:cNvSpPr>
          <p:nvPr/>
        </p:nvSpPr>
        <p:spPr bwMode="auto">
          <a:xfrm>
            <a:off x="228600" y="152400"/>
            <a:ext cx="8686800" cy="5667375"/>
          </a:xfrm>
          <a:prstGeom prst="rect">
            <a:avLst/>
          </a:prstGeom>
          <a:noFill/>
          <a:ln w="9525">
            <a:noFill/>
            <a:miter lim="800000"/>
            <a:headEnd/>
            <a:tailEnd/>
          </a:ln>
        </p:spPr>
        <p:txBody>
          <a:bodyPr>
            <a:spAutoFit/>
          </a:bodyPr>
          <a:lstStyle/>
          <a:p>
            <a:pPr algn="just">
              <a:lnSpc>
                <a:spcPct val="120000"/>
              </a:lnSpc>
              <a:spcBef>
                <a:spcPct val="10000"/>
              </a:spcBef>
              <a:spcAft>
                <a:spcPct val="10000"/>
              </a:spcAft>
            </a:pPr>
            <a:r>
              <a:rPr lang="en-GB" sz="2400">
                <a:latin typeface="Tahoma" pitchFamily="34" charset="0"/>
              </a:rPr>
              <a:t>Jenis atribut seismik :</a:t>
            </a:r>
          </a:p>
          <a:p>
            <a:pPr algn="just">
              <a:lnSpc>
                <a:spcPct val="120000"/>
              </a:lnSpc>
              <a:spcBef>
                <a:spcPct val="10000"/>
              </a:spcBef>
              <a:spcAft>
                <a:spcPct val="10000"/>
              </a:spcAft>
            </a:pPr>
            <a:endParaRPr lang="en-GB" sz="800">
              <a:latin typeface="Tahoma" pitchFamily="34" charset="0"/>
            </a:endParaRPr>
          </a:p>
          <a:p>
            <a:pPr algn="just">
              <a:lnSpc>
                <a:spcPct val="120000"/>
              </a:lnSpc>
              <a:spcBef>
                <a:spcPct val="10000"/>
              </a:spcBef>
              <a:spcAft>
                <a:spcPct val="10000"/>
              </a:spcAft>
              <a:buFont typeface="Wingdings" pitchFamily="2" charset="2"/>
              <a:buChar char="Ø"/>
            </a:pPr>
            <a:r>
              <a:rPr lang="en-GB" sz="2400" i="1">
                <a:latin typeface="Tahoma" pitchFamily="34" charset="0"/>
              </a:rPr>
              <a:t> </a:t>
            </a:r>
            <a:r>
              <a:rPr lang="en-GB" sz="2400" b="1" i="1">
                <a:latin typeface="Tahoma" pitchFamily="34" charset="0"/>
              </a:rPr>
              <a:t>Amplitude attribute</a:t>
            </a:r>
            <a:r>
              <a:rPr lang="en-GB" sz="2400">
                <a:latin typeface="Tahoma" pitchFamily="34" charset="0"/>
              </a:rPr>
              <a:t> : ekstraksi langsung dari data 	</a:t>
            </a:r>
            <a:r>
              <a:rPr lang="en-GB" sz="2400" i="1">
                <a:latin typeface="Tahoma" pitchFamily="34" charset="0"/>
              </a:rPr>
              <a:t>preserve amplitude  </a:t>
            </a:r>
            <a:r>
              <a:rPr lang="en-GB" sz="2400">
                <a:latin typeface="Tahoma" pitchFamily="34" charset="0"/>
              </a:rPr>
              <a:t>(amplitude rms, average, max, 	min etc)</a:t>
            </a:r>
          </a:p>
          <a:p>
            <a:pPr algn="just">
              <a:lnSpc>
                <a:spcPct val="120000"/>
              </a:lnSpc>
              <a:spcBef>
                <a:spcPct val="10000"/>
              </a:spcBef>
              <a:spcAft>
                <a:spcPct val="10000"/>
              </a:spcAft>
              <a:buFont typeface="Wingdings" pitchFamily="2" charset="2"/>
              <a:buChar char="Ø"/>
            </a:pPr>
            <a:r>
              <a:rPr lang="en-GB" sz="2400">
                <a:latin typeface="Tahoma" pitchFamily="34" charset="0"/>
              </a:rPr>
              <a:t> </a:t>
            </a:r>
            <a:r>
              <a:rPr lang="en-GB" sz="2400" b="1" i="1">
                <a:latin typeface="Tahoma" pitchFamily="34" charset="0"/>
              </a:rPr>
              <a:t>Intantaneous attribute  (complex attribute):</a:t>
            </a:r>
            <a:r>
              <a:rPr lang="en-GB" sz="2400" i="1">
                <a:latin typeface="Tahoma" pitchFamily="34" charset="0"/>
              </a:rPr>
              <a:t> </a:t>
            </a:r>
            <a:endParaRPr lang="en-GB" sz="2400">
              <a:latin typeface="Tahoma" pitchFamily="34" charset="0"/>
            </a:endParaRPr>
          </a:p>
          <a:p>
            <a:pPr marL="857250" lvl="2" algn="just">
              <a:lnSpc>
                <a:spcPct val="120000"/>
              </a:lnSpc>
              <a:spcBef>
                <a:spcPct val="10000"/>
              </a:spcBef>
              <a:spcAft>
                <a:spcPct val="10000"/>
              </a:spcAft>
              <a:buFontTx/>
              <a:buChar char="•"/>
            </a:pPr>
            <a:r>
              <a:rPr lang="en-GB" sz="2400" i="1">
                <a:latin typeface="Tahoma" pitchFamily="34" charset="0"/>
              </a:rPr>
              <a:t>   Reflection strength</a:t>
            </a:r>
            <a:endParaRPr lang="en-GB" sz="2400">
              <a:latin typeface="Tahoma" pitchFamily="34" charset="0"/>
            </a:endParaRPr>
          </a:p>
          <a:p>
            <a:pPr marL="857250" lvl="2" algn="just">
              <a:lnSpc>
                <a:spcPct val="120000"/>
              </a:lnSpc>
              <a:spcBef>
                <a:spcPct val="10000"/>
              </a:spcBef>
              <a:spcAft>
                <a:spcPct val="10000"/>
              </a:spcAft>
              <a:buFontTx/>
              <a:buChar char="•"/>
            </a:pPr>
            <a:r>
              <a:rPr lang="en-GB" sz="2400" i="1">
                <a:latin typeface="Tahoma" pitchFamily="34" charset="0"/>
              </a:rPr>
              <a:t>   Instantaneous frequency</a:t>
            </a:r>
            <a:endParaRPr lang="en-GB" sz="2400">
              <a:latin typeface="Tahoma" pitchFamily="34" charset="0"/>
            </a:endParaRPr>
          </a:p>
          <a:p>
            <a:pPr marL="857250" lvl="2" algn="just">
              <a:lnSpc>
                <a:spcPct val="120000"/>
              </a:lnSpc>
              <a:spcBef>
                <a:spcPct val="10000"/>
              </a:spcBef>
              <a:spcAft>
                <a:spcPct val="10000"/>
              </a:spcAft>
              <a:buFontTx/>
              <a:buChar char="•"/>
            </a:pPr>
            <a:r>
              <a:rPr lang="en-GB" sz="2400" i="1">
                <a:latin typeface="Tahoma" pitchFamily="34" charset="0"/>
              </a:rPr>
              <a:t>   Instantaneous phase</a:t>
            </a:r>
            <a:endParaRPr lang="en-GB" sz="2400">
              <a:latin typeface="Tahoma" pitchFamily="34" charset="0"/>
            </a:endParaRPr>
          </a:p>
          <a:p>
            <a:pPr marL="857250" lvl="2" algn="just">
              <a:lnSpc>
                <a:spcPct val="120000"/>
              </a:lnSpc>
              <a:spcBef>
                <a:spcPct val="10000"/>
              </a:spcBef>
              <a:spcAft>
                <a:spcPct val="10000"/>
              </a:spcAft>
              <a:buFontTx/>
              <a:buChar char="•"/>
            </a:pPr>
            <a:r>
              <a:rPr lang="en-GB" sz="2400" i="1">
                <a:latin typeface="Tahoma" pitchFamily="34" charset="0"/>
              </a:rPr>
              <a:t>   Polarity	</a:t>
            </a:r>
            <a:endParaRPr lang="en-GB" sz="2400">
              <a:latin typeface="Tahoma" pitchFamily="34" charset="0"/>
            </a:endParaRPr>
          </a:p>
          <a:p>
            <a:pPr marL="857250" lvl="2" algn="just">
              <a:lnSpc>
                <a:spcPct val="120000"/>
              </a:lnSpc>
              <a:spcBef>
                <a:spcPct val="10000"/>
              </a:spcBef>
              <a:spcAft>
                <a:spcPct val="10000"/>
              </a:spcAft>
              <a:buFontTx/>
              <a:buChar char="•"/>
            </a:pPr>
            <a:r>
              <a:rPr lang="en-GB" sz="2400" i="1">
                <a:latin typeface="Tahoma" pitchFamily="34" charset="0"/>
              </a:rPr>
              <a:t>   Energy</a:t>
            </a:r>
            <a:endParaRPr lang="en-GB" sz="2400">
              <a:latin typeface="Tahoma" pitchFamily="34" charset="0"/>
            </a:endParaRPr>
          </a:p>
          <a:p>
            <a:pPr>
              <a:lnSpc>
                <a:spcPct val="120000"/>
              </a:lnSpc>
              <a:spcBef>
                <a:spcPct val="10000"/>
              </a:spcBef>
              <a:spcAft>
                <a:spcPct val="10000"/>
              </a:spcAft>
              <a:buFont typeface="Wingdings" pitchFamily="2" charset="2"/>
              <a:buChar char="Ø"/>
            </a:pPr>
            <a:r>
              <a:rPr lang="en-GB" sz="2400" b="1">
                <a:latin typeface="Tahoma" pitchFamily="34" charset="0"/>
              </a:rPr>
              <a:t>  </a:t>
            </a:r>
            <a:r>
              <a:rPr lang="en-GB" sz="2400" b="1" i="1">
                <a:latin typeface="Tahoma" pitchFamily="34" charset="0"/>
              </a:rPr>
              <a:t>Time Attribute</a:t>
            </a:r>
          </a:p>
        </p:txBody>
      </p:sp>
      <p:sp>
        <p:nvSpPr>
          <p:cNvPr id="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49</a:t>
            </a:fld>
            <a:endParaRPr lang="en-US"/>
          </a:p>
        </p:txBody>
      </p:sp>
    </p:spTree>
    <p:extLst>
      <p:ext uri="{BB962C8B-B14F-4D97-AF65-F5344CB8AC3E}">
        <p14:creationId xmlns:p14="http://schemas.microsoft.com/office/powerpoint/2010/main" val="284397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304800"/>
            <a:ext cx="7772400" cy="533400"/>
          </a:xfrm>
        </p:spPr>
        <p:txBody>
          <a:bodyPr>
            <a:normAutofit fontScale="90000"/>
          </a:bodyPr>
          <a:lstStyle/>
          <a:p>
            <a:pPr eaLnBrk="1" hangingPunct="1"/>
            <a:r>
              <a:rPr lang="en-US" dirty="0"/>
              <a:t>What is </a:t>
            </a:r>
            <a:r>
              <a:rPr lang="en-US" dirty="0" err="1"/>
              <a:t>Geoinformatics</a:t>
            </a:r>
            <a:r>
              <a:rPr lang="en-US" dirty="0"/>
              <a:t>?</a:t>
            </a:r>
          </a:p>
        </p:txBody>
      </p:sp>
      <p:sp>
        <p:nvSpPr>
          <p:cNvPr id="6147" name="Text Box 3"/>
          <p:cNvSpPr txBox="1">
            <a:spLocks noChangeArrowheads="1"/>
          </p:cNvSpPr>
          <p:nvPr/>
        </p:nvSpPr>
        <p:spPr bwMode="auto">
          <a:xfrm>
            <a:off x="228600" y="1066800"/>
            <a:ext cx="8686800" cy="4862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Times New Roman" pitchFamily="80" charset="0"/>
                <a:ea typeface="ＭＳ Ｐゴシック" pitchFamily="80" charset="-128"/>
              </a:defRPr>
            </a:lvl1pPr>
            <a:lvl2pPr marL="742950" indent="-285750" eaLnBrk="0" hangingPunct="0">
              <a:defRPr sz="2400">
                <a:solidFill>
                  <a:schemeClr val="tx1"/>
                </a:solidFill>
                <a:latin typeface="Times New Roman" pitchFamily="80" charset="0"/>
                <a:ea typeface="ＭＳ Ｐゴシック" pitchFamily="80" charset="-128"/>
              </a:defRPr>
            </a:lvl2pPr>
            <a:lvl3pPr marL="1143000" indent="-228600" eaLnBrk="0" hangingPunct="0">
              <a:defRPr sz="2400">
                <a:solidFill>
                  <a:schemeClr val="tx1"/>
                </a:solidFill>
                <a:latin typeface="Times New Roman" pitchFamily="80" charset="0"/>
                <a:ea typeface="ＭＳ Ｐゴシック" pitchFamily="80" charset="-128"/>
              </a:defRPr>
            </a:lvl3pPr>
            <a:lvl4pPr marL="1600200" indent="-228600" eaLnBrk="0" hangingPunct="0">
              <a:defRPr sz="2400">
                <a:solidFill>
                  <a:schemeClr val="tx1"/>
                </a:solidFill>
                <a:latin typeface="Times New Roman" pitchFamily="80" charset="0"/>
                <a:ea typeface="ＭＳ Ｐゴシック" pitchFamily="80" charset="-128"/>
              </a:defRPr>
            </a:lvl4pPr>
            <a:lvl5pPr marL="2057400" indent="-228600" eaLnBrk="0" hangingPunct="0">
              <a:defRPr sz="2400">
                <a:solidFill>
                  <a:schemeClr val="tx1"/>
                </a:solidFill>
                <a:latin typeface="Times New Roman" pitchFamily="80"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Times New Roman" pitchFamily="80" charset="0"/>
                <a:ea typeface="ＭＳ Ｐゴシック" pitchFamily="80" charset="-128"/>
              </a:defRPr>
            </a:lvl9pPr>
          </a:lstStyle>
          <a:p>
            <a:pPr>
              <a:spcBef>
                <a:spcPct val="50000"/>
              </a:spcBef>
            </a:pPr>
            <a:r>
              <a:rPr lang="en-US" sz="2000" b="1" dirty="0" err="1">
                <a:latin typeface="Arial" charset="0"/>
              </a:rPr>
              <a:t>Geoinformatics</a:t>
            </a:r>
            <a:r>
              <a:rPr lang="en-US" sz="2000" dirty="0">
                <a:latin typeface="Arial" charset="0"/>
              </a:rPr>
              <a:t> is a </a:t>
            </a:r>
            <a:r>
              <a:rPr lang="en-US" sz="2000" u="sng" dirty="0">
                <a:latin typeface="Arial" charset="0"/>
                <a:hlinkClick r:id="" action="ppaction://noaction"/>
              </a:rPr>
              <a:t>science</a:t>
            </a:r>
            <a:r>
              <a:rPr lang="en-US" sz="2000" dirty="0">
                <a:latin typeface="Arial" charset="0"/>
              </a:rPr>
              <a:t> which develops and uses </a:t>
            </a:r>
            <a:r>
              <a:rPr lang="en-US" sz="2000" u="sng" dirty="0">
                <a:latin typeface="Arial" charset="0"/>
                <a:hlinkClick r:id="" action="ppaction://noaction"/>
              </a:rPr>
              <a:t>information science</a:t>
            </a:r>
            <a:r>
              <a:rPr lang="en-US" sz="2000" dirty="0">
                <a:latin typeface="Arial" charset="0"/>
              </a:rPr>
              <a:t> infrastructure to address the problems of </a:t>
            </a:r>
            <a:r>
              <a:rPr lang="en-US" sz="2000" u="sng" dirty="0">
                <a:latin typeface="Arial" charset="0"/>
                <a:hlinkClick r:id="" action="ppaction://noaction"/>
              </a:rPr>
              <a:t>geosciences</a:t>
            </a:r>
            <a:r>
              <a:rPr lang="en-US" sz="2000" dirty="0">
                <a:latin typeface="Arial" charset="0"/>
              </a:rPr>
              <a:t> and related branches of </a:t>
            </a:r>
            <a:r>
              <a:rPr lang="en-US" sz="2000" u="sng" dirty="0">
                <a:latin typeface="Arial" charset="0"/>
                <a:hlinkClick r:id="" action="ppaction://noaction"/>
              </a:rPr>
              <a:t>engineering</a:t>
            </a:r>
            <a:r>
              <a:rPr lang="en-US" sz="2000" dirty="0">
                <a:latin typeface="Arial" charset="0"/>
              </a:rPr>
              <a:t>.</a:t>
            </a:r>
          </a:p>
          <a:p>
            <a:pPr>
              <a:lnSpc>
                <a:spcPct val="70000"/>
              </a:lnSpc>
              <a:spcBef>
                <a:spcPct val="50000"/>
              </a:spcBef>
            </a:pPr>
            <a:r>
              <a:rPr lang="en-US" sz="2000" dirty="0">
                <a:latin typeface="Arial" charset="0"/>
              </a:rPr>
              <a:t>The three main tasks of </a:t>
            </a:r>
            <a:r>
              <a:rPr lang="en-US" sz="2000" dirty="0" err="1">
                <a:latin typeface="Arial" charset="0"/>
              </a:rPr>
              <a:t>geoinformatics</a:t>
            </a:r>
            <a:r>
              <a:rPr lang="en-US" sz="2000" dirty="0">
                <a:latin typeface="Arial" charset="0"/>
              </a:rPr>
              <a:t> are:</a:t>
            </a:r>
          </a:p>
          <a:p>
            <a:pPr>
              <a:lnSpc>
                <a:spcPct val="70000"/>
              </a:lnSpc>
              <a:spcBef>
                <a:spcPct val="50000"/>
              </a:spcBef>
            </a:pPr>
            <a:r>
              <a:rPr lang="en-US" sz="2000" dirty="0">
                <a:latin typeface="Arial" charset="0"/>
              </a:rPr>
              <a:t>･development and management of </a:t>
            </a:r>
            <a:r>
              <a:rPr lang="en-US" sz="2000" u="sng" dirty="0">
                <a:latin typeface="Arial" charset="0"/>
                <a:hlinkClick r:id="" action="ppaction://noaction"/>
              </a:rPr>
              <a:t>databases</a:t>
            </a:r>
            <a:r>
              <a:rPr lang="en-US" sz="2000" dirty="0">
                <a:latin typeface="Arial" charset="0"/>
              </a:rPr>
              <a:t> of </a:t>
            </a:r>
            <a:r>
              <a:rPr lang="en-US" sz="2000" u="sng" dirty="0" err="1">
                <a:latin typeface="Arial" charset="0"/>
                <a:hlinkClick r:id="" action="ppaction://noaction"/>
              </a:rPr>
              <a:t>geodata</a:t>
            </a:r>
            <a:endParaRPr lang="en-US" sz="2000" u="sng" dirty="0">
              <a:latin typeface="Arial" charset="0"/>
            </a:endParaRPr>
          </a:p>
          <a:p>
            <a:pPr>
              <a:lnSpc>
                <a:spcPct val="70000"/>
              </a:lnSpc>
              <a:spcBef>
                <a:spcPct val="50000"/>
              </a:spcBef>
            </a:pPr>
            <a:r>
              <a:rPr lang="en-US" sz="2000" dirty="0">
                <a:latin typeface="Arial" charset="0"/>
              </a:rPr>
              <a:t>･analysis and modeling of </a:t>
            </a:r>
            <a:r>
              <a:rPr lang="en-US" sz="2000" u="sng" dirty="0" err="1">
                <a:latin typeface="Arial" charset="0"/>
                <a:hlinkClick r:id="" action="ppaction://noaction"/>
              </a:rPr>
              <a:t>geodata</a:t>
            </a:r>
            <a:endParaRPr lang="en-US" sz="2000" u="sng" dirty="0">
              <a:latin typeface="Arial" charset="0"/>
            </a:endParaRPr>
          </a:p>
          <a:p>
            <a:pPr>
              <a:lnSpc>
                <a:spcPct val="70000"/>
              </a:lnSpc>
              <a:spcBef>
                <a:spcPct val="50000"/>
              </a:spcBef>
            </a:pPr>
            <a:r>
              <a:rPr lang="en-US" sz="2000" dirty="0">
                <a:latin typeface="Arial" charset="0"/>
              </a:rPr>
              <a:t>･development and integration of computer tools and software for the first two tasks.</a:t>
            </a:r>
          </a:p>
          <a:p>
            <a:pPr>
              <a:spcBef>
                <a:spcPct val="50000"/>
              </a:spcBef>
            </a:pPr>
            <a:r>
              <a:rPr lang="en-US" sz="2000" dirty="0" err="1">
                <a:latin typeface="Arial" charset="0"/>
              </a:rPr>
              <a:t>Geoinformatics</a:t>
            </a:r>
            <a:r>
              <a:rPr lang="en-US" sz="2000" dirty="0">
                <a:latin typeface="Arial" charset="0"/>
              </a:rPr>
              <a:t> is related to </a:t>
            </a:r>
            <a:r>
              <a:rPr lang="en-US" sz="2000" u="sng" dirty="0" err="1">
                <a:latin typeface="Arial" charset="0"/>
                <a:hlinkClick r:id="" action="ppaction://noaction"/>
              </a:rPr>
              <a:t>geocomputation</a:t>
            </a:r>
            <a:r>
              <a:rPr lang="en-US" sz="2000" dirty="0">
                <a:latin typeface="Arial" charset="0"/>
              </a:rPr>
              <a:t> and to the development and use of </a:t>
            </a:r>
            <a:r>
              <a:rPr lang="en-US" sz="2000" u="sng" dirty="0">
                <a:latin typeface="Arial" charset="0"/>
                <a:hlinkClick r:id="" action="ppaction://noaction"/>
              </a:rPr>
              <a:t>geographic information systems</a:t>
            </a:r>
            <a:r>
              <a:rPr lang="en-US" sz="2000" dirty="0">
                <a:latin typeface="Arial" charset="0"/>
              </a:rPr>
              <a:t> or </a:t>
            </a:r>
            <a:r>
              <a:rPr lang="en-US" sz="2000" u="sng" dirty="0">
                <a:latin typeface="Arial" charset="0"/>
                <a:hlinkClick r:id="" action="ppaction://noaction"/>
              </a:rPr>
              <a:t>Spatial Decision Support Systems</a:t>
            </a:r>
            <a:endParaRPr lang="en-US" sz="2000" u="sng" dirty="0">
              <a:latin typeface="Arial" charset="0"/>
            </a:endParaRPr>
          </a:p>
          <a:p>
            <a:pPr>
              <a:spcBef>
                <a:spcPct val="50000"/>
              </a:spcBef>
            </a:pPr>
            <a:r>
              <a:rPr lang="en-US" sz="2000" b="1" dirty="0" err="1">
                <a:latin typeface="Arial" charset="0"/>
              </a:rPr>
              <a:t>Applications</a:t>
            </a:r>
            <a:r>
              <a:rPr lang="en-US" sz="2000" dirty="0" err="1">
                <a:latin typeface="Arial" charset="0"/>
              </a:rPr>
              <a:t>･An</a:t>
            </a:r>
            <a:r>
              <a:rPr lang="en-US" sz="2000" dirty="0">
                <a:latin typeface="Arial" charset="0"/>
              </a:rPr>
              <a:t> object-relational database (ORD) or object-relational database management system (</a:t>
            </a:r>
            <a:r>
              <a:rPr lang="en-US" sz="2000" u="sng" dirty="0">
                <a:latin typeface="Arial" charset="0"/>
                <a:hlinkClick r:id="" action="ppaction://noaction"/>
              </a:rPr>
              <a:t>ORDBMS</a:t>
            </a:r>
            <a:r>
              <a:rPr lang="en-US" sz="2000" dirty="0">
                <a:latin typeface="Arial" charset="0"/>
              </a:rPr>
              <a:t>)</a:t>
            </a:r>
            <a:r>
              <a:rPr lang="en-US" sz="2000" u="sng" dirty="0">
                <a:latin typeface="Arial" charset="0"/>
                <a:hlinkClick r:id="" action="ppaction://noaction"/>
              </a:rPr>
              <a:t> Object-relational mapping</a:t>
            </a:r>
            <a:r>
              <a:rPr lang="en-US" sz="2000" dirty="0">
                <a:latin typeface="Arial" charset="0"/>
              </a:rPr>
              <a:t> (or O/RM)</a:t>
            </a:r>
            <a:r>
              <a:rPr lang="en-US" sz="2000" u="sng" dirty="0">
                <a:latin typeface="Arial" charset="0"/>
                <a:hlinkClick r:id="" action="ppaction://noaction"/>
              </a:rPr>
              <a:t> </a:t>
            </a:r>
            <a:r>
              <a:rPr lang="en-US" sz="2000" u="sng" dirty="0" err="1">
                <a:latin typeface="Arial" charset="0"/>
                <a:hlinkClick r:id="" action="ppaction://noaction"/>
              </a:rPr>
              <a:t>Geostatistics</a:t>
            </a:r>
            <a:endParaRPr lang="en-US" sz="2000" u="sng" dirty="0">
              <a:latin typeface="Arial" charset="0"/>
            </a:endParaRPr>
          </a:p>
        </p:txBody>
      </p:sp>
      <p:sp>
        <p:nvSpPr>
          <p:cNvPr id="2" name="Slide Number Placeholder 1"/>
          <p:cNvSpPr>
            <a:spLocks noGrp="1"/>
          </p:cNvSpPr>
          <p:nvPr>
            <p:ph type="sldNum" sz="quarter" idx="12"/>
          </p:nvPr>
        </p:nvSpPr>
        <p:spPr>
          <a:xfrm>
            <a:off x="6477000" y="6324600"/>
            <a:ext cx="2133600" cy="365125"/>
          </a:xfrm>
        </p:spPr>
        <p:txBody>
          <a:bodyPr/>
          <a:lstStyle/>
          <a:p>
            <a:fld id="{BF3DCC9D-1B76-49AF-835C-51ABA607ADE5}" type="slidenum">
              <a:rPr lang="en-US" sz="4800" smtClean="0"/>
              <a:pPr/>
              <a:t>5</a:t>
            </a:fld>
            <a:endParaRPr lang="en-US" sz="4800" dirty="0"/>
          </a:p>
        </p:txBody>
      </p:sp>
    </p:spTree>
    <p:extLst>
      <p:ext uri="{BB962C8B-B14F-4D97-AF65-F5344CB8AC3E}">
        <p14:creationId xmlns:p14="http://schemas.microsoft.com/office/powerpoint/2010/main" val="2617382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7653"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7654"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27651" name="Text Box 6"/>
          <p:cNvSpPr txBox="1">
            <a:spLocks noChangeArrowheads="1"/>
          </p:cNvSpPr>
          <p:nvPr/>
        </p:nvSpPr>
        <p:spPr bwMode="auto">
          <a:xfrm>
            <a:off x="533400" y="2330450"/>
            <a:ext cx="7848600" cy="1555750"/>
          </a:xfrm>
          <a:prstGeom prst="rect">
            <a:avLst/>
          </a:prstGeom>
          <a:noFill/>
          <a:ln w="9525">
            <a:noFill/>
            <a:miter lim="800000"/>
            <a:headEnd/>
            <a:tailEnd/>
          </a:ln>
        </p:spPr>
        <p:txBody>
          <a:bodyPr>
            <a:spAutoFit/>
          </a:bodyPr>
          <a:lstStyle/>
          <a:p>
            <a:pPr algn="ctr">
              <a:spcBef>
                <a:spcPct val="50000"/>
              </a:spcBef>
            </a:pPr>
            <a:r>
              <a:rPr lang="id-ID" sz="4800" b="1">
                <a:solidFill>
                  <a:srgbClr val="FF0000"/>
                </a:solidFill>
                <a:latin typeface="Arial Black" pitchFamily="34" charset="0"/>
              </a:rPr>
              <a:t>ATTRIBUTE</a:t>
            </a:r>
            <a:r>
              <a:rPr lang="en-US" sz="4800" b="1">
                <a:solidFill>
                  <a:srgbClr val="FF0000"/>
                </a:solidFill>
                <a:latin typeface="Arial Black" pitchFamily="34" charset="0"/>
              </a:rPr>
              <a:t> AMPLITUDE</a:t>
            </a:r>
          </a:p>
        </p:txBody>
      </p:sp>
      <p:sp>
        <p:nvSpPr>
          <p:cNvPr id="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50</a:t>
            </a:fld>
            <a:endParaRPr lang="en-US"/>
          </a:p>
        </p:txBody>
      </p:sp>
    </p:spTree>
    <p:extLst>
      <p:ext uri="{BB962C8B-B14F-4D97-AF65-F5344CB8AC3E}">
        <p14:creationId xmlns:p14="http://schemas.microsoft.com/office/powerpoint/2010/main" val="131805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29702"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29703"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29699" name="Text Box 6"/>
          <p:cNvSpPr txBox="1">
            <a:spLocks noChangeArrowheads="1"/>
          </p:cNvSpPr>
          <p:nvPr/>
        </p:nvSpPr>
        <p:spPr bwMode="auto">
          <a:xfrm>
            <a:off x="304800" y="2054225"/>
            <a:ext cx="8278813" cy="3194721"/>
          </a:xfrm>
          <a:prstGeom prst="rect">
            <a:avLst/>
          </a:prstGeom>
          <a:noFill/>
          <a:ln w="9525">
            <a:noFill/>
            <a:miter lim="800000"/>
            <a:headEnd/>
            <a:tailEnd/>
          </a:ln>
        </p:spPr>
        <p:txBody>
          <a:bodyPr>
            <a:spAutoFit/>
          </a:bodyPr>
          <a:lstStyle/>
          <a:p>
            <a:pPr marL="381000" indent="-381000" algn="just" eaLnBrk="0" hangingPunct="0">
              <a:lnSpc>
                <a:spcPct val="140000"/>
              </a:lnSpc>
              <a:buFont typeface="Wingdings" pitchFamily="2" charset="2"/>
              <a:buChar char="Ø"/>
            </a:pPr>
            <a:r>
              <a:rPr lang="en-US" sz="2400" dirty="0" err="1">
                <a:latin typeface="Tahoma" pitchFamily="34" charset="0"/>
              </a:rPr>
              <a:t>Amplitudo</a:t>
            </a:r>
            <a:r>
              <a:rPr lang="en-US" sz="2400" dirty="0">
                <a:latin typeface="Tahoma" pitchFamily="34" charset="0"/>
              </a:rPr>
              <a:t> </a:t>
            </a:r>
            <a:r>
              <a:rPr lang="en-US" sz="2400" dirty="0" err="1">
                <a:latin typeface="Tahoma" pitchFamily="34" charset="0"/>
              </a:rPr>
              <a:t>merupakan</a:t>
            </a:r>
            <a:r>
              <a:rPr lang="en-US" sz="2400" dirty="0">
                <a:latin typeface="Tahoma" pitchFamily="34" charset="0"/>
              </a:rPr>
              <a:t> </a:t>
            </a:r>
            <a:r>
              <a:rPr lang="en-US" sz="2400" dirty="0" err="1">
                <a:latin typeface="Tahoma" pitchFamily="34" charset="0"/>
              </a:rPr>
              <a:t>atribut</a:t>
            </a:r>
            <a:r>
              <a:rPr lang="en-US" sz="2400" dirty="0">
                <a:latin typeface="Tahoma" pitchFamily="34" charset="0"/>
              </a:rPr>
              <a:t> </a:t>
            </a:r>
            <a:r>
              <a:rPr lang="en-US" sz="2400" dirty="0" err="1">
                <a:latin typeface="Tahoma" pitchFamily="34" charset="0"/>
              </a:rPr>
              <a:t>dasar</a:t>
            </a:r>
            <a:r>
              <a:rPr lang="en-US" sz="2400" dirty="0">
                <a:latin typeface="Tahoma" pitchFamily="34" charset="0"/>
              </a:rPr>
              <a:t> </a:t>
            </a:r>
            <a:r>
              <a:rPr lang="en-US" sz="2400" dirty="0" err="1">
                <a:latin typeface="Tahoma" pitchFamily="34" charset="0"/>
              </a:rPr>
              <a:t>dari</a:t>
            </a:r>
            <a:r>
              <a:rPr lang="en-US" sz="2400" dirty="0">
                <a:latin typeface="Tahoma" pitchFamily="34" charset="0"/>
              </a:rPr>
              <a:t> </a:t>
            </a:r>
            <a:r>
              <a:rPr lang="en-US" sz="2400" dirty="0" err="1">
                <a:latin typeface="Tahoma" pitchFamily="34" charset="0"/>
              </a:rPr>
              <a:t>seismik</a:t>
            </a:r>
            <a:r>
              <a:rPr lang="en-US" sz="2400" dirty="0">
                <a:latin typeface="Tahoma" pitchFamily="34" charset="0"/>
              </a:rPr>
              <a:t>. </a:t>
            </a:r>
          </a:p>
          <a:p>
            <a:pPr marL="381000" indent="-381000" algn="just" eaLnBrk="0" hangingPunct="0">
              <a:lnSpc>
                <a:spcPct val="140000"/>
              </a:lnSpc>
              <a:buFont typeface="Wingdings" pitchFamily="2" charset="2"/>
              <a:buChar char="Ø"/>
            </a:pPr>
            <a:r>
              <a:rPr lang="en-US" sz="2400" dirty="0" err="1">
                <a:latin typeface="Tahoma" pitchFamily="34" charset="0"/>
              </a:rPr>
              <a:t>Attribut</a:t>
            </a:r>
            <a:r>
              <a:rPr lang="en-US" sz="2400" dirty="0">
                <a:latin typeface="Tahoma" pitchFamily="34" charset="0"/>
              </a:rPr>
              <a:t> </a:t>
            </a:r>
            <a:r>
              <a:rPr lang="en-US" sz="2400" dirty="0" err="1">
                <a:latin typeface="Tahoma" pitchFamily="34" charset="0"/>
              </a:rPr>
              <a:t>Amplitudo</a:t>
            </a:r>
            <a:r>
              <a:rPr lang="en-US" sz="2400" dirty="0">
                <a:latin typeface="Tahoma" pitchFamily="34" charset="0"/>
              </a:rPr>
              <a:t> </a:t>
            </a:r>
            <a:r>
              <a:rPr lang="en-US" sz="2400" dirty="0" err="1">
                <a:latin typeface="Tahoma" pitchFamily="34" charset="0"/>
              </a:rPr>
              <a:t>dan</a:t>
            </a:r>
            <a:r>
              <a:rPr lang="en-US" sz="2400" dirty="0">
                <a:latin typeface="Tahoma" pitchFamily="34" charset="0"/>
              </a:rPr>
              <a:t> </a:t>
            </a:r>
            <a:r>
              <a:rPr lang="en-US" sz="2400" dirty="0" err="1">
                <a:latin typeface="Tahoma" pitchFamily="34" charset="0"/>
              </a:rPr>
              <a:t>turunannya</a:t>
            </a:r>
            <a:r>
              <a:rPr lang="en-US" sz="2400" dirty="0">
                <a:latin typeface="Tahoma" pitchFamily="34" charset="0"/>
              </a:rPr>
              <a:t>, </a:t>
            </a:r>
            <a:r>
              <a:rPr lang="en-US" sz="2400" dirty="0" err="1">
                <a:latin typeface="Tahoma" pitchFamily="34" charset="0"/>
              </a:rPr>
              <a:t>diturunkan</a:t>
            </a:r>
            <a:r>
              <a:rPr lang="en-US" sz="2400" dirty="0">
                <a:latin typeface="Tahoma" pitchFamily="34" charset="0"/>
              </a:rPr>
              <a:t> </a:t>
            </a:r>
            <a:r>
              <a:rPr lang="en-US" sz="2400" dirty="0" err="1">
                <a:latin typeface="Tahoma" pitchFamily="34" charset="0"/>
              </a:rPr>
              <a:t>berdasarkan</a:t>
            </a:r>
            <a:r>
              <a:rPr lang="en-US" sz="2400" dirty="0">
                <a:latin typeface="Tahoma" pitchFamily="34" charset="0"/>
              </a:rPr>
              <a:t> </a:t>
            </a:r>
            <a:r>
              <a:rPr lang="en-US" sz="2400" dirty="0" err="1">
                <a:latin typeface="Tahoma" pitchFamily="34" charset="0"/>
              </a:rPr>
              <a:t>perhitungan</a:t>
            </a:r>
            <a:r>
              <a:rPr lang="en-US" sz="2400" dirty="0">
                <a:latin typeface="Tahoma" pitchFamily="34" charset="0"/>
              </a:rPr>
              <a:t> </a:t>
            </a:r>
            <a:r>
              <a:rPr lang="en-US" sz="2400" dirty="0" err="1">
                <a:latin typeface="Tahoma" pitchFamily="34" charset="0"/>
              </a:rPr>
              <a:t>statistik</a:t>
            </a:r>
            <a:r>
              <a:rPr lang="en-US" sz="2400" dirty="0">
                <a:latin typeface="Tahoma" pitchFamily="34" charset="0"/>
              </a:rPr>
              <a:t>.</a:t>
            </a:r>
            <a:endParaRPr lang="id-ID" sz="2400" dirty="0">
              <a:latin typeface="Tahoma" pitchFamily="34" charset="0"/>
            </a:endParaRPr>
          </a:p>
          <a:p>
            <a:pPr marL="381000" indent="-381000" algn="just" eaLnBrk="0" hangingPunct="0">
              <a:lnSpc>
                <a:spcPct val="140000"/>
              </a:lnSpc>
              <a:buFont typeface="Wingdings" pitchFamily="2" charset="2"/>
              <a:buChar char="Ø"/>
            </a:pPr>
            <a:r>
              <a:rPr lang="en-US" sz="2400" dirty="0" err="1">
                <a:latin typeface="Tahoma" pitchFamily="34" charset="0"/>
              </a:rPr>
              <a:t>Amplitudo</a:t>
            </a:r>
            <a:r>
              <a:rPr lang="en-US" sz="2400" dirty="0">
                <a:latin typeface="Tahoma" pitchFamily="34" charset="0"/>
              </a:rPr>
              <a:t> </a:t>
            </a:r>
            <a:r>
              <a:rPr lang="en-US" sz="2400" dirty="0" err="1">
                <a:latin typeface="Tahoma" pitchFamily="34" charset="0"/>
              </a:rPr>
              <a:t>seismik</a:t>
            </a:r>
            <a:r>
              <a:rPr lang="en-US" sz="2400" dirty="0">
                <a:latin typeface="Tahoma" pitchFamily="34" charset="0"/>
              </a:rPr>
              <a:t> paling </a:t>
            </a:r>
            <a:r>
              <a:rPr lang="en-US" sz="2400" dirty="0" err="1">
                <a:latin typeface="Tahoma" pitchFamily="34" charset="0"/>
              </a:rPr>
              <a:t>banyak</a:t>
            </a:r>
            <a:r>
              <a:rPr lang="en-US" sz="2400" dirty="0">
                <a:latin typeface="Tahoma" pitchFamily="34" charset="0"/>
              </a:rPr>
              <a:t> </a:t>
            </a:r>
            <a:r>
              <a:rPr lang="en-US" sz="2400" dirty="0" err="1">
                <a:latin typeface="Tahoma" pitchFamily="34" charset="0"/>
              </a:rPr>
              <a:t>dimanfaatkan</a:t>
            </a:r>
            <a:r>
              <a:rPr lang="en-US" sz="2400" dirty="0">
                <a:latin typeface="Tahoma" pitchFamily="34" charset="0"/>
              </a:rPr>
              <a:t> </a:t>
            </a:r>
            <a:r>
              <a:rPr lang="en-US" sz="2400" dirty="0" err="1">
                <a:latin typeface="Tahoma" pitchFamily="34" charset="0"/>
              </a:rPr>
              <a:t>untuk</a:t>
            </a:r>
            <a:r>
              <a:rPr lang="en-US" sz="2400" dirty="0">
                <a:latin typeface="Tahoma" pitchFamily="34" charset="0"/>
              </a:rPr>
              <a:t> </a:t>
            </a:r>
            <a:r>
              <a:rPr lang="en-US" sz="2400" dirty="0" err="1">
                <a:latin typeface="Tahoma" pitchFamily="34" charset="0"/>
              </a:rPr>
              <a:t>mengenali</a:t>
            </a:r>
            <a:r>
              <a:rPr lang="en-US" sz="2400" dirty="0">
                <a:latin typeface="Tahoma" pitchFamily="34" charset="0"/>
              </a:rPr>
              <a:t> </a:t>
            </a:r>
            <a:r>
              <a:rPr lang="en-US" sz="2400" dirty="0" err="1">
                <a:latin typeface="Tahoma" pitchFamily="34" charset="0"/>
              </a:rPr>
              <a:t>anomali</a:t>
            </a:r>
            <a:r>
              <a:rPr lang="en-US" sz="2400" dirty="0">
                <a:latin typeface="Tahoma" pitchFamily="34" charset="0"/>
              </a:rPr>
              <a:t> </a:t>
            </a:r>
            <a:r>
              <a:rPr lang="en-US" sz="2400" dirty="0" err="1">
                <a:latin typeface="Tahoma" pitchFamily="34" charset="0"/>
              </a:rPr>
              <a:t>amplitudo</a:t>
            </a:r>
            <a:r>
              <a:rPr lang="en-US" sz="2400" dirty="0">
                <a:latin typeface="Tahoma" pitchFamily="34" charset="0"/>
              </a:rPr>
              <a:t> </a:t>
            </a:r>
            <a:r>
              <a:rPr lang="en-US" sz="2400" dirty="0" err="1">
                <a:latin typeface="Tahoma" pitchFamily="34" charset="0"/>
              </a:rPr>
              <a:t>akibat</a:t>
            </a:r>
            <a:r>
              <a:rPr lang="en-US" sz="2400" dirty="0">
                <a:latin typeface="Tahoma" pitchFamily="34" charset="0"/>
              </a:rPr>
              <a:t> </a:t>
            </a:r>
            <a:r>
              <a:rPr lang="en-US" sz="2400" dirty="0" err="1">
                <a:latin typeface="Tahoma" pitchFamily="34" charset="0"/>
              </a:rPr>
              <a:t>hidrokarbon</a:t>
            </a:r>
            <a:r>
              <a:rPr lang="en-US" sz="2400" dirty="0">
                <a:latin typeface="Tahoma" pitchFamily="34" charset="0"/>
              </a:rPr>
              <a:t> (DHI), </a:t>
            </a:r>
            <a:r>
              <a:rPr lang="en-US" sz="2400" dirty="0" err="1">
                <a:latin typeface="Tahoma" pitchFamily="34" charset="0"/>
              </a:rPr>
              <a:t>misalnya</a:t>
            </a:r>
            <a:r>
              <a:rPr lang="en-US" sz="2400" dirty="0">
                <a:latin typeface="Tahoma" pitchFamily="34" charset="0"/>
              </a:rPr>
              <a:t> </a:t>
            </a:r>
            <a:r>
              <a:rPr lang="en-US" sz="2400" b="1" i="1" dirty="0">
                <a:latin typeface="Tahoma" pitchFamily="34" charset="0"/>
              </a:rPr>
              <a:t>Bright spot, Dim spot,</a:t>
            </a:r>
            <a:r>
              <a:rPr lang="en-US" sz="2400" dirty="0">
                <a:latin typeface="Tahoma" pitchFamily="34" charset="0"/>
              </a:rPr>
              <a:t> </a:t>
            </a:r>
            <a:r>
              <a:rPr lang="en-US" sz="2400" dirty="0" err="1">
                <a:latin typeface="Tahoma" pitchFamily="34" charset="0"/>
              </a:rPr>
              <a:t>dll</a:t>
            </a:r>
            <a:r>
              <a:rPr lang="en-US" sz="2400" dirty="0">
                <a:latin typeface="Tahoma" pitchFamily="34" charset="0"/>
              </a:rPr>
              <a:t>.</a:t>
            </a:r>
          </a:p>
        </p:txBody>
      </p:sp>
      <p:sp>
        <p:nvSpPr>
          <p:cNvPr id="29700" name="Text Box 7"/>
          <p:cNvSpPr txBox="1">
            <a:spLocks noChangeArrowheads="1"/>
          </p:cNvSpPr>
          <p:nvPr/>
        </p:nvSpPr>
        <p:spPr bwMode="auto">
          <a:xfrm>
            <a:off x="0" y="1216025"/>
            <a:ext cx="76200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sz="2400">
                <a:latin typeface="Tahoma" pitchFamily="34" charset="0"/>
              </a:rPr>
              <a:t> Attribut Amplitudo</a:t>
            </a:r>
          </a:p>
        </p:txBody>
      </p:sp>
      <p:sp>
        <p:nvSpPr>
          <p:cNvPr id="8"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51</a:t>
            </a:fld>
            <a:endParaRPr lang="en-US"/>
          </a:p>
        </p:txBody>
      </p:sp>
    </p:spTree>
    <p:extLst>
      <p:ext uri="{BB962C8B-B14F-4D97-AF65-F5344CB8AC3E}">
        <p14:creationId xmlns:p14="http://schemas.microsoft.com/office/powerpoint/2010/main" val="2189072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31750"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31751"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31747" name="Rectangle 6"/>
          <p:cNvSpPr>
            <a:spLocks noChangeArrowheads="1"/>
          </p:cNvSpPr>
          <p:nvPr/>
        </p:nvSpPr>
        <p:spPr bwMode="auto">
          <a:xfrm>
            <a:off x="381000" y="1498308"/>
            <a:ext cx="8286750" cy="3859518"/>
          </a:xfrm>
          <a:prstGeom prst="rect">
            <a:avLst/>
          </a:prstGeom>
          <a:noFill/>
          <a:ln w="9525">
            <a:noFill/>
            <a:miter lim="800000"/>
            <a:headEnd/>
            <a:tailEnd/>
          </a:ln>
        </p:spPr>
        <p:txBody>
          <a:bodyPr>
            <a:spAutoFit/>
          </a:bodyPr>
          <a:lstStyle/>
          <a:p>
            <a:pPr algn="just" eaLnBrk="0" hangingPunct="0">
              <a:lnSpc>
                <a:spcPct val="110000"/>
              </a:lnSpc>
              <a:spcBef>
                <a:spcPct val="50000"/>
              </a:spcBef>
              <a:buFont typeface="Arrows2" pitchFamily="34" charset="2"/>
              <a:buNone/>
            </a:pPr>
            <a:r>
              <a:rPr lang="en-US" sz="2400" dirty="0" err="1">
                <a:latin typeface="Tahoma" pitchFamily="34" charset="0"/>
              </a:rPr>
              <a:t>Secara</a:t>
            </a:r>
            <a:r>
              <a:rPr lang="en-US" sz="2400" dirty="0">
                <a:latin typeface="Tahoma" pitchFamily="34" charset="0"/>
              </a:rPr>
              <a:t> </a:t>
            </a:r>
            <a:r>
              <a:rPr lang="en-US" sz="2400" dirty="0" err="1">
                <a:latin typeface="Tahoma" pitchFamily="34" charset="0"/>
              </a:rPr>
              <a:t>umum</a:t>
            </a:r>
            <a:r>
              <a:rPr lang="en-US" sz="2400" dirty="0">
                <a:latin typeface="Tahoma" pitchFamily="34" charset="0"/>
              </a:rPr>
              <a:t>, </a:t>
            </a:r>
            <a:r>
              <a:rPr lang="en-US" sz="2400" dirty="0" err="1">
                <a:latin typeface="Tahoma" pitchFamily="34" charset="0"/>
              </a:rPr>
              <a:t>kegunaan</a:t>
            </a:r>
            <a:r>
              <a:rPr lang="en-US" sz="2400" dirty="0">
                <a:latin typeface="Tahoma" pitchFamily="34" charset="0"/>
              </a:rPr>
              <a:t> </a:t>
            </a:r>
            <a:r>
              <a:rPr lang="en-US" sz="2400" dirty="0" err="1">
                <a:latin typeface="Tahoma" pitchFamily="34" charset="0"/>
              </a:rPr>
              <a:t>utama</a:t>
            </a:r>
            <a:r>
              <a:rPr lang="en-US" sz="2400" dirty="0">
                <a:latin typeface="Tahoma" pitchFamily="34" charset="0"/>
              </a:rPr>
              <a:t> </a:t>
            </a:r>
            <a:r>
              <a:rPr lang="en-US" sz="2400" dirty="0" err="1">
                <a:latin typeface="Tahoma" pitchFamily="34" charset="0"/>
              </a:rPr>
              <a:t>atribut</a:t>
            </a:r>
            <a:r>
              <a:rPr lang="en-US" sz="2400" dirty="0">
                <a:latin typeface="Tahoma" pitchFamily="34" charset="0"/>
              </a:rPr>
              <a:t> </a:t>
            </a:r>
            <a:r>
              <a:rPr lang="en-US" sz="2400" dirty="0" err="1">
                <a:latin typeface="Tahoma" pitchFamily="34" charset="0"/>
              </a:rPr>
              <a:t>amplitudo</a:t>
            </a:r>
            <a:r>
              <a:rPr lang="en-US" sz="2400" dirty="0">
                <a:latin typeface="Tahoma" pitchFamily="34" charset="0"/>
              </a:rPr>
              <a:t> </a:t>
            </a:r>
            <a:r>
              <a:rPr lang="en-US" sz="2400" dirty="0" err="1">
                <a:latin typeface="Tahoma" pitchFamily="34" charset="0"/>
              </a:rPr>
              <a:t>adalah</a:t>
            </a:r>
            <a:r>
              <a:rPr lang="en-US" sz="2400" dirty="0">
                <a:latin typeface="Tahoma" pitchFamily="34" charset="0"/>
              </a:rPr>
              <a:t>  </a:t>
            </a:r>
            <a:r>
              <a:rPr lang="en-US" sz="2400" dirty="0" err="1">
                <a:latin typeface="Tahoma" pitchFamily="34" charset="0"/>
              </a:rPr>
              <a:t>untuk</a:t>
            </a:r>
            <a:r>
              <a:rPr lang="en-US" sz="2400" dirty="0">
                <a:latin typeface="Tahoma" pitchFamily="34" charset="0"/>
              </a:rPr>
              <a:t> </a:t>
            </a:r>
            <a:r>
              <a:rPr lang="en-US" sz="2400" dirty="0" err="1">
                <a:latin typeface="Tahoma" pitchFamily="34" charset="0"/>
              </a:rPr>
              <a:t>mengidentifikasi</a:t>
            </a:r>
            <a:r>
              <a:rPr lang="en-US" sz="2400" dirty="0">
                <a:latin typeface="Tahoma" pitchFamily="34" charset="0"/>
              </a:rPr>
              <a:t> parameter-parameter </a:t>
            </a:r>
            <a:r>
              <a:rPr lang="en-US" sz="2400" dirty="0" err="1">
                <a:latin typeface="Tahoma" pitchFamily="34" charset="0"/>
              </a:rPr>
              <a:t>sbb</a:t>
            </a:r>
            <a:r>
              <a:rPr lang="en-US" sz="2400" dirty="0">
                <a:latin typeface="Tahoma" pitchFamily="34" charset="0"/>
              </a:rPr>
              <a:t>. :</a:t>
            </a:r>
          </a:p>
          <a:p>
            <a:pPr algn="just" eaLnBrk="0" hangingPunct="0">
              <a:lnSpc>
                <a:spcPct val="110000"/>
              </a:lnSpc>
              <a:spcBef>
                <a:spcPct val="50000"/>
              </a:spcBef>
              <a:buFont typeface="Arrows2" pitchFamily="34" charset="2"/>
              <a:buNone/>
            </a:pPr>
            <a:r>
              <a:rPr lang="en-US" sz="2400" dirty="0">
                <a:latin typeface="Tahoma" pitchFamily="34" charset="0"/>
              </a:rPr>
              <a:t>    1. </a:t>
            </a:r>
            <a:r>
              <a:rPr lang="en-US" sz="2400" dirty="0" err="1">
                <a:latin typeface="Tahoma" pitchFamily="34" charset="0"/>
              </a:rPr>
              <a:t>Akumulasi</a:t>
            </a:r>
            <a:r>
              <a:rPr lang="en-US" sz="2400" dirty="0">
                <a:latin typeface="Tahoma" pitchFamily="34" charset="0"/>
              </a:rPr>
              <a:t> gas </a:t>
            </a:r>
            <a:r>
              <a:rPr lang="en-US" sz="2400" dirty="0" err="1">
                <a:latin typeface="Tahoma" pitchFamily="34" charset="0"/>
              </a:rPr>
              <a:t>dan</a:t>
            </a:r>
            <a:r>
              <a:rPr lang="en-US" sz="2400" dirty="0">
                <a:latin typeface="Tahoma" pitchFamily="34" charset="0"/>
              </a:rPr>
              <a:t> </a:t>
            </a:r>
            <a:r>
              <a:rPr lang="en-US" sz="2400" dirty="0" err="1">
                <a:latin typeface="Tahoma" pitchFamily="34" charset="0"/>
              </a:rPr>
              <a:t>fluida</a:t>
            </a:r>
            <a:endParaRPr lang="en-US" sz="2400" dirty="0">
              <a:latin typeface="Tahoma" pitchFamily="34" charset="0"/>
            </a:endParaRPr>
          </a:p>
          <a:p>
            <a:pPr algn="just" eaLnBrk="0" hangingPunct="0">
              <a:lnSpc>
                <a:spcPct val="110000"/>
              </a:lnSpc>
              <a:spcBef>
                <a:spcPct val="50000"/>
              </a:spcBef>
              <a:buFont typeface="Arrows2" pitchFamily="34" charset="2"/>
              <a:buNone/>
            </a:pPr>
            <a:r>
              <a:rPr lang="en-US" sz="2400" dirty="0">
                <a:latin typeface="Tahoma" pitchFamily="34" charset="0"/>
              </a:rPr>
              <a:t>    2. </a:t>
            </a:r>
            <a:r>
              <a:rPr lang="en-US" sz="2400" dirty="0" err="1">
                <a:latin typeface="Tahoma" pitchFamily="34" charset="0"/>
              </a:rPr>
              <a:t>Memperkirakan</a:t>
            </a:r>
            <a:r>
              <a:rPr lang="en-US" sz="2400" dirty="0">
                <a:latin typeface="Tahoma" pitchFamily="34" charset="0"/>
              </a:rPr>
              <a:t> </a:t>
            </a:r>
            <a:r>
              <a:rPr lang="en-US" sz="2400" dirty="0" err="1">
                <a:latin typeface="Tahoma" pitchFamily="34" charset="0"/>
              </a:rPr>
              <a:t>jenis</a:t>
            </a:r>
            <a:r>
              <a:rPr lang="en-US" sz="2400" dirty="0">
                <a:latin typeface="Tahoma" pitchFamily="34" charset="0"/>
              </a:rPr>
              <a:t> </a:t>
            </a:r>
            <a:r>
              <a:rPr lang="en-US" sz="2400" dirty="0" err="1">
                <a:latin typeface="Tahoma" pitchFamily="34" charset="0"/>
              </a:rPr>
              <a:t>litologi</a:t>
            </a:r>
            <a:endParaRPr lang="en-US" sz="2400" dirty="0">
              <a:latin typeface="Tahoma" pitchFamily="34" charset="0"/>
            </a:endParaRPr>
          </a:p>
          <a:p>
            <a:pPr algn="just" eaLnBrk="0" hangingPunct="0">
              <a:lnSpc>
                <a:spcPct val="110000"/>
              </a:lnSpc>
              <a:spcBef>
                <a:spcPct val="50000"/>
              </a:spcBef>
              <a:buFont typeface="Arrows2" pitchFamily="34" charset="2"/>
              <a:buNone/>
            </a:pPr>
            <a:r>
              <a:rPr lang="en-US" sz="2400" dirty="0">
                <a:latin typeface="Tahoma" pitchFamily="34" charset="0"/>
              </a:rPr>
              <a:t>    3. </a:t>
            </a:r>
            <a:r>
              <a:rPr lang="en-US" sz="2400" dirty="0" err="1">
                <a:latin typeface="Tahoma" pitchFamily="34" charset="0"/>
              </a:rPr>
              <a:t>Memperkirakan</a:t>
            </a:r>
            <a:r>
              <a:rPr lang="en-US" sz="2400" dirty="0">
                <a:latin typeface="Tahoma" pitchFamily="34" charset="0"/>
              </a:rPr>
              <a:t> </a:t>
            </a:r>
            <a:r>
              <a:rPr lang="en-US" sz="2400" dirty="0" err="1">
                <a:latin typeface="Tahoma" pitchFamily="34" charset="0"/>
              </a:rPr>
              <a:t>porositas</a:t>
            </a:r>
            <a:endParaRPr lang="en-US" sz="2400" dirty="0">
              <a:latin typeface="Tahoma" pitchFamily="34" charset="0"/>
            </a:endParaRPr>
          </a:p>
          <a:p>
            <a:pPr algn="just" eaLnBrk="0" hangingPunct="0">
              <a:lnSpc>
                <a:spcPct val="110000"/>
              </a:lnSpc>
              <a:spcBef>
                <a:spcPct val="50000"/>
              </a:spcBef>
              <a:buFont typeface="Arrows2" pitchFamily="34" charset="2"/>
              <a:buNone/>
            </a:pPr>
            <a:r>
              <a:rPr lang="en-US" sz="2400" dirty="0">
                <a:latin typeface="Tahoma" pitchFamily="34" charset="0"/>
              </a:rPr>
              <a:t>    4. </a:t>
            </a:r>
            <a:r>
              <a:rPr lang="en-US" sz="2400" dirty="0" err="1">
                <a:latin typeface="Tahoma" pitchFamily="34" charset="0"/>
              </a:rPr>
              <a:t>Analisa</a:t>
            </a:r>
            <a:r>
              <a:rPr lang="en-US" sz="2400" dirty="0">
                <a:latin typeface="Tahoma" pitchFamily="34" charset="0"/>
              </a:rPr>
              <a:t> </a:t>
            </a:r>
            <a:r>
              <a:rPr lang="en-US" sz="2400" dirty="0" err="1">
                <a:latin typeface="Tahoma" pitchFamily="34" charset="0"/>
              </a:rPr>
              <a:t>sekuen</a:t>
            </a:r>
            <a:r>
              <a:rPr lang="en-US" sz="2400" dirty="0">
                <a:latin typeface="Tahoma" pitchFamily="34" charset="0"/>
              </a:rPr>
              <a:t> </a:t>
            </a:r>
            <a:r>
              <a:rPr lang="en-US" sz="2400" dirty="0" err="1">
                <a:latin typeface="Tahoma" pitchFamily="34" charset="0"/>
              </a:rPr>
              <a:t>stratigrafi</a:t>
            </a:r>
            <a:r>
              <a:rPr lang="en-US" sz="2400" dirty="0">
                <a:latin typeface="Tahoma" pitchFamily="34" charset="0"/>
              </a:rPr>
              <a:t> </a:t>
            </a:r>
            <a:r>
              <a:rPr lang="en-US" sz="2400" dirty="0" err="1">
                <a:latin typeface="Tahoma" pitchFamily="34" charset="0"/>
              </a:rPr>
              <a:t>misal</a:t>
            </a:r>
            <a:r>
              <a:rPr lang="en-US" sz="2400" dirty="0">
                <a:latin typeface="Tahoma" pitchFamily="34" charset="0"/>
              </a:rPr>
              <a:t> channel, delta </a:t>
            </a:r>
            <a:r>
              <a:rPr lang="en-US" sz="2400" dirty="0" err="1">
                <a:latin typeface="Tahoma" pitchFamily="34" charset="0"/>
              </a:rPr>
              <a:t>dll</a:t>
            </a:r>
            <a:endParaRPr lang="en-US" sz="2400" dirty="0">
              <a:latin typeface="Tahoma" pitchFamily="34" charset="0"/>
            </a:endParaRPr>
          </a:p>
          <a:p>
            <a:pPr algn="just" eaLnBrk="0" hangingPunct="0">
              <a:lnSpc>
                <a:spcPct val="110000"/>
              </a:lnSpc>
              <a:spcBef>
                <a:spcPct val="50000"/>
              </a:spcBef>
              <a:buFont typeface="Arrows2" pitchFamily="34" charset="2"/>
              <a:buNone/>
            </a:pPr>
            <a:r>
              <a:rPr lang="id-ID" sz="2400" dirty="0">
                <a:latin typeface="Tahoma" pitchFamily="34" charset="0"/>
              </a:rPr>
              <a:t>    5</a:t>
            </a:r>
            <a:r>
              <a:rPr lang="en-US" sz="2400" dirty="0">
                <a:latin typeface="Tahoma" pitchFamily="34" charset="0"/>
              </a:rPr>
              <a:t>. </a:t>
            </a:r>
            <a:r>
              <a:rPr lang="en-US" sz="2400" dirty="0" err="1">
                <a:latin typeface="Tahoma" pitchFamily="34" charset="0"/>
              </a:rPr>
              <a:t>Mengenali</a:t>
            </a:r>
            <a:r>
              <a:rPr lang="en-US" sz="2400" dirty="0">
                <a:latin typeface="Tahoma" pitchFamily="34" charset="0"/>
              </a:rPr>
              <a:t> </a:t>
            </a:r>
            <a:r>
              <a:rPr lang="en-US" sz="2400" dirty="0" err="1">
                <a:latin typeface="Tahoma" pitchFamily="34" charset="0"/>
              </a:rPr>
              <a:t>ketidak</a:t>
            </a:r>
            <a:r>
              <a:rPr lang="en-US" sz="2400" dirty="0">
                <a:latin typeface="Tahoma" pitchFamily="34" charset="0"/>
              </a:rPr>
              <a:t> </a:t>
            </a:r>
            <a:r>
              <a:rPr lang="en-US" sz="2400" dirty="0" err="1">
                <a:latin typeface="Tahoma" pitchFamily="34" charset="0"/>
              </a:rPr>
              <a:t>selarasan</a:t>
            </a:r>
            <a:endParaRPr lang="en-US" sz="2400" dirty="0">
              <a:latin typeface="Tahoma" pitchFamily="34" charset="0"/>
            </a:endParaRPr>
          </a:p>
        </p:txBody>
      </p:sp>
      <p:sp>
        <p:nvSpPr>
          <p:cNvPr id="31748" name="Text Box 7"/>
          <p:cNvSpPr txBox="1">
            <a:spLocks noChangeArrowheads="1"/>
          </p:cNvSpPr>
          <p:nvPr/>
        </p:nvSpPr>
        <p:spPr bwMode="auto">
          <a:xfrm>
            <a:off x="428596" y="857232"/>
            <a:ext cx="3967163" cy="457200"/>
          </a:xfrm>
          <a:prstGeom prst="rect">
            <a:avLst/>
          </a:prstGeom>
          <a:noFill/>
          <a:ln w="9525">
            <a:noFill/>
            <a:miter lim="800000"/>
            <a:headEnd/>
            <a:tailEnd/>
          </a:ln>
        </p:spPr>
        <p:txBody>
          <a:bodyPr wrap="none">
            <a:spAutoFit/>
          </a:bodyPr>
          <a:lstStyle/>
          <a:p>
            <a:pPr eaLnBrk="0" hangingPunct="0"/>
            <a:r>
              <a:rPr lang="en-US" sz="2400" u="sng" dirty="0" err="1">
                <a:latin typeface="Tahoma" pitchFamily="34" charset="0"/>
              </a:rPr>
              <a:t>Kegunaan</a:t>
            </a:r>
            <a:r>
              <a:rPr lang="en-US" sz="2400" u="sng" dirty="0">
                <a:latin typeface="Tahoma" pitchFamily="34" charset="0"/>
              </a:rPr>
              <a:t> </a:t>
            </a:r>
            <a:r>
              <a:rPr lang="en-US" sz="2400" u="sng" dirty="0" err="1">
                <a:latin typeface="Tahoma" pitchFamily="34" charset="0"/>
              </a:rPr>
              <a:t>Atribut</a:t>
            </a:r>
            <a:r>
              <a:rPr lang="en-US" sz="2400" u="sng" dirty="0">
                <a:latin typeface="Tahoma" pitchFamily="34" charset="0"/>
              </a:rPr>
              <a:t> </a:t>
            </a:r>
            <a:r>
              <a:rPr lang="en-US" sz="2400" u="sng" dirty="0" err="1">
                <a:latin typeface="Tahoma" pitchFamily="34" charset="0"/>
              </a:rPr>
              <a:t>Amplitudo</a:t>
            </a:r>
            <a:endParaRPr lang="en-US" sz="2400" u="sng" dirty="0">
              <a:latin typeface="Tahoma" pitchFamily="34" charset="0"/>
            </a:endParaRPr>
          </a:p>
        </p:txBody>
      </p:sp>
      <p:sp>
        <p:nvSpPr>
          <p:cNvPr id="8"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52</a:t>
            </a:fld>
            <a:endParaRPr lang="en-US"/>
          </a:p>
        </p:txBody>
      </p:sp>
    </p:spTree>
    <p:extLst>
      <p:ext uri="{BB962C8B-B14F-4D97-AF65-F5344CB8AC3E}">
        <p14:creationId xmlns:p14="http://schemas.microsoft.com/office/powerpoint/2010/main" val="4007890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30728"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30729"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30723" name="Text Box 7"/>
          <p:cNvSpPr txBox="1">
            <a:spLocks noChangeArrowheads="1"/>
          </p:cNvSpPr>
          <p:nvPr/>
        </p:nvSpPr>
        <p:spPr bwMode="auto">
          <a:xfrm>
            <a:off x="0" y="469900"/>
            <a:ext cx="76200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sz="2400">
                <a:latin typeface="Tahoma" pitchFamily="34" charset="0"/>
              </a:rPr>
              <a:t> Attribut Amplitudo</a:t>
            </a:r>
          </a:p>
        </p:txBody>
      </p:sp>
      <p:grpSp>
        <p:nvGrpSpPr>
          <p:cNvPr id="3" name="Group 11"/>
          <p:cNvGrpSpPr>
            <a:grpSpLocks/>
          </p:cNvGrpSpPr>
          <p:nvPr/>
        </p:nvGrpSpPr>
        <p:grpSpPr bwMode="auto">
          <a:xfrm>
            <a:off x="290513" y="1165225"/>
            <a:ext cx="8701087" cy="4473575"/>
            <a:chOff x="288" y="858"/>
            <a:chExt cx="5481" cy="2818"/>
          </a:xfrm>
        </p:grpSpPr>
        <p:sp>
          <p:nvSpPr>
            <p:cNvPr id="30725" name="Text Box 9"/>
            <p:cNvSpPr txBox="1">
              <a:spLocks noChangeArrowheads="1"/>
            </p:cNvSpPr>
            <p:nvPr/>
          </p:nvSpPr>
          <p:spPr bwMode="auto">
            <a:xfrm>
              <a:off x="288" y="858"/>
              <a:ext cx="5010" cy="2818"/>
            </a:xfrm>
            <a:prstGeom prst="rect">
              <a:avLst/>
            </a:prstGeom>
            <a:noFill/>
            <a:ln w="9525">
              <a:noFill/>
              <a:miter lim="800000"/>
              <a:headEnd/>
              <a:tailEnd/>
            </a:ln>
          </p:spPr>
          <p:txBody>
            <a:bodyPr>
              <a:spAutoFit/>
            </a:bodyPr>
            <a:lstStyle/>
            <a:p>
              <a:pPr algn="just" eaLnBrk="0" hangingPunct="0">
                <a:lnSpc>
                  <a:spcPct val="120000"/>
                </a:lnSpc>
                <a:tabLst>
                  <a:tab pos="476250" algn="l"/>
                </a:tabLst>
              </a:pPr>
              <a:r>
                <a:rPr lang="en-US" sz="2400">
                  <a:latin typeface="Tahoma" pitchFamily="34" charset="0"/>
                </a:rPr>
                <a:t>Berbagai jenis atribut amplitudo primer yang sering digunakan adalah sebagai berikut :</a:t>
              </a:r>
            </a:p>
            <a:p>
              <a:pPr eaLnBrk="0" hangingPunct="0">
                <a:lnSpc>
                  <a:spcPct val="120000"/>
                </a:lnSpc>
                <a:tabLst>
                  <a:tab pos="476250" algn="l"/>
                </a:tabLst>
              </a:pPr>
              <a:r>
                <a:rPr lang="en-US" sz="2400">
                  <a:latin typeface="Tahoma" pitchFamily="34" charset="0"/>
                  <a:cs typeface="Times New Roman" pitchFamily="18" charset="0"/>
                </a:rPr>
                <a:t>1.	</a:t>
              </a:r>
              <a:r>
                <a:rPr lang="en-US" sz="2400">
                  <a:latin typeface="Tahoma" pitchFamily="34" charset="0"/>
                </a:rPr>
                <a:t>Amplitudo RMS</a:t>
              </a:r>
            </a:p>
            <a:p>
              <a:pPr eaLnBrk="0" hangingPunct="0">
                <a:lnSpc>
                  <a:spcPct val="120000"/>
                </a:lnSpc>
                <a:tabLst>
                  <a:tab pos="476250" algn="l"/>
                </a:tabLst>
              </a:pPr>
              <a:r>
                <a:rPr lang="en-US" sz="2400">
                  <a:latin typeface="Tahoma" pitchFamily="34" charset="0"/>
                  <a:cs typeface="Times New Roman" pitchFamily="18" charset="0"/>
                </a:rPr>
                <a:t>2.	</a:t>
              </a:r>
              <a:r>
                <a:rPr lang="en-US" sz="2400">
                  <a:latin typeface="Tahoma" pitchFamily="34" charset="0"/>
                </a:rPr>
                <a:t>Amplitudo Absolut Rata-rata</a:t>
              </a:r>
            </a:p>
            <a:p>
              <a:pPr eaLnBrk="0" hangingPunct="0">
                <a:lnSpc>
                  <a:spcPct val="120000"/>
                </a:lnSpc>
                <a:tabLst>
                  <a:tab pos="476250" algn="l"/>
                </a:tabLst>
              </a:pPr>
              <a:r>
                <a:rPr lang="en-US" sz="2400">
                  <a:latin typeface="Tahoma" pitchFamily="34" charset="0"/>
                  <a:cs typeface="Times New Roman" pitchFamily="18" charset="0"/>
                </a:rPr>
                <a:t>3.	</a:t>
              </a:r>
              <a:r>
                <a:rPr lang="en-US" sz="2400">
                  <a:latin typeface="Tahoma" pitchFamily="34" charset="0"/>
                </a:rPr>
                <a:t>Amplitudo Puncak Maksimum</a:t>
              </a:r>
            </a:p>
            <a:p>
              <a:pPr eaLnBrk="0" hangingPunct="0">
                <a:lnSpc>
                  <a:spcPct val="120000"/>
                </a:lnSpc>
                <a:tabLst>
                  <a:tab pos="476250" algn="l"/>
                </a:tabLst>
              </a:pPr>
              <a:r>
                <a:rPr lang="en-US" sz="2400">
                  <a:latin typeface="Tahoma" pitchFamily="34" charset="0"/>
                  <a:cs typeface="Times New Roman" pitchFamily="18" charset="0"/>
                </a:rPr>
                <a:t>4.	</a:t>
              </a:r>
              <a:r>
                <a:rPr lang="en-US" sz="2400">
                  <a:latin typeface="Tahoma" pitchFamily="34" charset="0"/>
                </a:rPr>
                <a:t>Amplitudo Puncak Rata-rata</a:t>
              </a:r>
            </a:p>
            <a:p>
              <a:pPr eaLnBrk="0" hangingPunct="0">
                <a:lnSpc>
                  <a:spcPct val="120000"/>
                </a:lnSpc>
                <a:tabLst>
                  <a:tab pos="476250" algn="l"/>
                </a:tabLst>
              </a:pPr>
              <a:r>
                <a:rPr lang="en-US" sz="2400">
                  <a:latin typeface="Tahoma" pitchFamily="34" charset="0"/>
                  <a:cs typeface="Times New Roman" pitchFamily="18" charset="0"/>
                </a:rPr>
                <a:t>5.	</a:t>
              </a:r>
              <a:r>
                <a:rPr lang="en-US" sz="2400">
                  <a:latin typeface="Tahoma" pitchFamily="34" charset="0"/>
                </a:rPr>
                <a:t>Amplitudo Palung Maksimum</a:t>
              </a:r>
            </a:p>
            <a:p>
              <a:pPr eaLnBrk="0" hangingPunct="0">
                <a:lnSpc>
                  <a:spcPct val="120000"/>
                </a:lnSpc>
                <a:tabLst>
                  <a:tab pos="476250" algn="l"/>
                </a:tabLst>
              </a:pPr>
              <a:r>
                <a:rPr lang="en-US" sz="2400">
                  <a:latin typeface="Tahoma" pitchFamily="34" charset="0"/>
                  <a:cs typeface="Times New Roman" pitchFamily="18" charset="0"/>
                </a:rPr>
                <a:t>6.	</a:t>
              </a:r>
              <a:r>
                <a:rPr lang="en-US" sz="2400">
                  <a:latin typeface="Tahoma" pitchFamily="34" charset="0"/>
                </a:rPr>
                <a:t>Amplitudo Palung Rata-rata</a:t>
              </a:r>
            </a:p>
            <a:p>
              <a:pPr eaLnBrk="0" hangingPunct="0">
                <a:lnSpc>
                  <a:spcPct val="120000"/>
                </a:lnSpc>
                <a:tabLst>
                  <a:tab pos="476250" algn="l"/>
                </a:tabLst>
              </a:pPr>
              <a:r>
                <a:rPr lang="en-US" sz="2400">
                  <a:latin typeface="Tahoma" pitchFamily="34" charset="0"/>
                  <a:cs typeface="Times New Roman" pitchFamily="18" charset="0"/>
                </a:rPr>
                <a:t>7.	</a:t>
              </a:r>
              <a:r>
                <a:rPr lang="en-US" sz="2400">
                  <a:latin typeface="Tahoma" pitchFamily="34" charset="0"/>
                </a:rPr>
                <a:t>Amplitudo Absolut Maksimum</a:t>
              </a:r>
            </a:p>
            <a:p>
              <a:pPr eaLnBrk="0" hangingPunct="0">
                <a:lnSpc>
                  <a:spcPct val="120000"/>
                </a:lnSpc>
                <a:tabLst>
                  <a:tab pos="476250" algn="l"/>
                </a:tabLst>
              </a:pPr>
              <a:r>
                <a:rPr lang="en-US" sz="2400">
                  <a:latin typeface="Tahoma" pitchFamily="34" charset="0"/>
                  <a:cs typeface="Times New Roman" pitchFamily="18" charset="0"/>
                </a:rPr>
                <a:t>8.	</a:t>
              </a:r>
              <a:r>
                <a:rPr lang="en-US" sz="2400">
                  <a:latin typeface="Tahoma" pitchFamily="34" charset="0"/>
                </a:rPr>
                <a:t>Amplitudo Absolut Total</a:t>
              </a:r>
            </a:p>
          </p:txBody>
        </p:sp>
        <p:sp>
          <p:nvSpPr>
            <p:cNvPr id="30726" name="Text Box 10"/>
            <p:cNvSpPr txBox="1">
              <a:spLocks noChangeArrowheads="1"/>
            </p:cNvSpPr>
            <p:nvPr/>
          </p:nvSpPr>
          <p:spPr bwMode="auto">
            <a:xfrm>
              <a:off x="3172" y="1448"/>
              <a:ext cx="2597" cy="1990"/>
            </a:xfrm>
            <a:prstGeom prst="rect">
              <a:avLst/>
            </a:prstGeom>
            <a:noFill/>
            <a:ln w="9525">
              <a:noFill/>
              <a:miter lim="800000"/>
              <a:headEnd/>
              <a:tailEnd/>
            </a:ln>
          </p:spPr>
          <p:txBody>
            <a:bodyPr wrap="none">
              <a:spAutoFit/>
            </a:bodyPr>
            <a:lstStyle/>
            <a:p>
              <a:pPr eaLnBrk="0" hangingPunct="0">
                <a:lnSpc>
                  <a:spcPct val="120000"/>
                </a:lnSpc>
                <a:tabLst>
                  <a:tab pos="476250" algn="l"/>
                </a:tabLst>
              </a:pPr>
              <a:r>
                <a:rPr lang="en-US" sz="2400">
                  <a:latin typeface="Tahoma" pitchFamily="34" charset="0"/>
                  <a:cs typeface="Times New Roman" pitchFamily="18" charset="0"/>
                </a:rPr>
                <a:t>9.	</a:t>
              </a:r>
              <a:r>
                <a:rPr lang="en-US" sz="2400">
                  <a:latin typeface="Tahoma" pitchFamily="34" charset="0"/>
                </a:rPr>
                <a:t>Amplitudo Total</a:t>
              </a:r>
            </a:p>
            <a:p>
              <a:pPr eaLnBrk="0" hangingPunct="0">
                <a:lnSpc>
                  <a:spcPct val="120000"/>
                </a:lnSpc>
                <a:tabLst>
                  <a:tab pos="476250" algn="l"/>
                </a:tabLst>
              </a:pPr>
              <a:r>
                <a:rPr lang="en-US" sz="2400">
                  <a:latin typeface="Tahoma" pitchFamily="34" charset="0"/>
                  <a:cs typeface="Times New Roman" pitchFamily="18" charset="0"/>
                </a:rPr>
                <a:t>10.	</a:t>
              </a:r>
              <a:r>
                <a:rPr lang="en-US" sz="2400">
                  <a:latin typeface="Tahoma" pitchFamily="34" charset="0"/>
                </a:rPr>
                <a:t>Energi Rata-rata</a:t>
              </a:r>
            </a:p>
            <a:p>
              <a:pPr eaLnBrk="0" hangingPunct="0">
                <a:lnSpc>
                  <a:spcPct val="120000"/>
                </a:lnSpc>
                <a:tabLst>
                  <a:tab pos="476250" algn="l"/>
                </a:tabLst>
              </a:pPr>
              <a:r>
                <a:rPr lang="en-US" sz="2400">
                  <a:latin typeface="Tahoma" pitchFamily="34" charset="0"/>
                  <a:cs typeface="Times New Roman" pitchFamily="18" charset="0"/>
                </a:rPr>
                <a:t>11.	</a:t>
              </a:r>
              <a:r>
                <a:rPr lang="en-US" sz="2400">
                  <a:latin typeface="Tahoma" pitchFamily="34" charset="0"/>
                </a:rPr>
                <a:t>Energi Total</a:t>
              </a:r>
            </a:p>
            <a:p>
              <a:pPr eaLnBrk="0" hangingPunct="0">
                <a:lnSpc>
                  <a:spcPct val="120000"/>
                </a:lnSpc>
                <a:tabLst>
                  <a:tab pos="476250" algn="l"/>
                </a:tabLst>
              </a:pPr>
              <a:r>
                <a:rPr lang="en-US" sz="2400">
                  <a:latin typeface="Tahoma" pitchFamily="34" charset="0"/>
                  <a:cs typeface="Times New Roman" pitchFamily="18" charset="0"/>
                </a:rPr>
                <a:t>12.	</a:t>
              </a:r>
              <a:r>
                <a:rPr lang="en-US" sz="2400">
                  <a:latin typeface="Tahoma" pitchFamily="34" charset="0"/>
                </a:rPr>
                <a:t>Amplitudo Rata-rata</a:t>
              </a:r>
            </a:p>
            <a:p>
              <a:pPr eaLnBrk="0" hangingPunct="0">
                <a:lnSpc>
                  <a:spcPct val="120000"/>
                </a:lnSpc>
                <a:tabLst>
                  <a:tab pos="476250" algn="l"/>
                </a:tabLst>
              </a:pPr>
              <a:r>
                <a:rPr lang="en-US" sz="2400">
                  <a:latin typeface="Tahoma" pitchFamily="34" charset="0"/>
                  <a:cs typeface="Times New Roman" pitchFamily="18" charset="0"/>
                </a:rPr>
                <a:t>13.	</a:t>
              </a:r>
              <a:r>
                <a:rPr lang="en-US" sz="2400">
                  <a:latin typeface="Tahoma" pitchFamily="34" charset="0"/>
                </a:rPr>
                <a:t>Variansi Dalam Amplitudo</a:t>
              </a:r>
            </a:p>
            <a:p>
              <a:pPr eaLnBrk="0" hangingPunct="0">
                <a:lnSpc>
                  <a:spcPct val="120000"/>
                </a:lnSpc>
                <a:tabLst>
                  <a:tab pos="476250" algn="l"/>
                </a:tabLst>
              </a:pPr>
              <a:r>
                <a:rPr lang="en-US" sz="2400">
                  <a:latin typeface="Tahoma" pitchFamily="34" charset="0"/>
                  <a:cs typeface="Times New Roman" pitchFamily="18" charset="0"/>
                </a:rPr>
                <a:t>14.	</a:t>
              </a:r>
              <a:r>
                <a:rPr lang="en-US" sz="2400">
                  <a:latin typeface="Tahoma" pitchFamily="34" charset="0"/>
                </a:rPr>
                <a:t>Skew Dalam Amplitudo</a:t>
              </a:r>
            </a:p>
            <a:p>
              <a:pPr eaLnBrk="0" hangingPunct="0">
                <a:lnSpc>
                  <a:spcPct val="120000"/>
                </a:lnSpc>
                <a:tabLst>
                  <a:tab pos="476250" algn="l"/>
                </a:tabLst>
              </a:pPr>
              <a:r>
                <a:rPr lang="en-US" sz="2400">
                  <a:latin typeface="Tahoma" pitchFamily="34" charset="0"/>
                  <a:cs typeface="Times New Roman" pitchFamily="18" charset="0"/>
                </a:rPr>
                <a:t>15.	</a:t>
              </a:r>
              <a:r>
                <a:rPr lang="en-US" sz="2400">
                  <a:latin typeface="Tahoma" pitchFamily="34" charset="0"/>
                </a:rPr>
                <a:t>Kurtosis Dalam Amplitudo</a:t>
              </a:r>
            </a:p>
          </p:txBody>
        </p:sp>
      </p:grpSp>
      <p:sp>
        <p:nvSpPr>
          <p:cNvPr id="10"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4" name="Slide Number Placeholder 3"/>
          <p:cNvSpPr>
            <a:spLocks noGrp="1"/>
          </p:cNvSpPr>
          <p:nvPr>
            <p:ph type="sldNum" sz="quarter" idx="12"/>
          </p:nvPr>
        </p:nvSpPr>
        <p:spPr/>
        <p:txBody>
          <a:bodyPr/>
          <a:lstStyle/>
          <a:p>
            <a:fld id="{BF3DCC9D-1B76-49AF-835C-51ABA607ADE5}" type="slidenum">
              <a:rPr lang="en-US" smtClean="0"/>
              <a:pPr/>
              <a:t>53</a:t>
            </a:fld>
            <a:endParaRPr lang="en-US"/>
          </a:p>
        </p:txBody>
      </p:sp>
    </p:spTree>
    <p:extLst>
      <p:ext uri="{BB962C8B-B14F-4D97-AF65-F5344CB8AC3E}">
        <p14:creationId xmlns:p14="http://schemas.microsoft.com/office/powerpoint/2010/main" val="395748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1032" name="Picture 4" descr="UPNCol3D"/>
            <p:cNvPicPr>
              <a:picLocks noChangeAspect="1" noChangeArrowheads="1"/>
            </p:cNvPicPr>
            <p:nvPr/>
          </p:nvPicPr>
          <p:blipFill>
            <a:blip r:embed="rId3"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1033"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1029" name="Text Box 7"/>
          <p:cNvSpPr txBox="1">
            <a:spLocks noChangeArrowheads="1"/>
          </p:cNvSpPr>
          <p:nvPr/>
        </p:nvSpPr>
        <p:spPr bwMode="auto">
          <a:xfrm>
            <a:off x="228600" y="1333500"/>
            <a:ext cx="8024813" cy="4838700"/>
          </a:xfrm>
          <a:prstGeom prst="rect">
            <a:avLst/>
          </a:prstGeom>
          <a:noFill/>
          <a:ln w="9525">
            <a:noFill/>
            <a:miter lim="800000"/>
            <a:headEnd/>
            <a:tailEnd/>
          </a:ln>
        </p:spPr>
        <p:txBody>
          <a:bodyPr>
            <a:spAutoFit/>
          </a:bodyPr>
          <a:lstStyle/>
          <a:p>
            <a:pPr marL="762000" lvl="1" indent="-571500" eaLnBrk="0" hangingPunct="0">
              <a:buFont typeface="Wingdings" pitchFamily="2" charset="2"/>
              <a:buChar char="Ø"/>
              <a:tabLst>
                <a:tab pos="666750" algn="l"/>
                <a:tab pos="2000250" algn="l"/>
                <a:tab pos="2762250" algn="l"/>
              </a:tabLst>
            </a:pPr>
            <a:r>
              <a:rPr lang="en-US" sz="2400">
                <a:latin typeface="Times New Roman" pitchFamily="18" charset="0"/>
              </a:rPr>
              <a:t>RMS Amplitudo dan Amplitudo Absolut Rata-rata dihitung dengan menggunakan persamaan :</a:t>
            </a: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Arrows2" pitchFamily="34" charset="2"/>
              <a:buChar char="_"/>
              <a:tabLst>
                <a:tab pos="666750" algn="l"/>
                <a:tab pos="2000250" algn="l"/>
                <a:tab pos="2762250" algn="l"/>
              </a:tabLst>
            </a:pPr>
            <a:endParaRPr lang="en-US" sz="2400">
              <a:latin typeface="Times New Roman" pitchFamily="18" charset="0"/>
            </a:endParaRPr>
          </a:p>
          <a:p>
            <a:pPr marL="762000" lvl="1" indent="-571500" eaLnBrk="0" hangingPunct="0">
              <a:buFont typeface="Wingdings" pitchFamily="2" charset="2"/>
              <a:buChar char="Ø"/>
              <a:tabLst>
                <a:tab pos="666750" algn="l"/>
                <a:tab pos="2000250" algn="l"/>
                <a:tab pos="2762250" algn="l"/>
              </a:tabLst>
            </a:pPr>
            <a:r>
              <a:rPr lang="en-US" sz="2400">
                <a:latin typeface="Times New Roman" pitchFamily="18" charset="0"/>
              </a:rPr>
              <a:t>Dimana       N = jumlah sampel amplitudo pada jendela 		 analisis</a:t>
            </a:r>
          </a:p>
          <a:p>
            <a:pPr eaLnBrk="0" hangingPunct="0">
              <a:tabLst>
                <a:tab pos="666750" algn="l"/>
                <a:tab pos="2000250" algn="l"/>
                <a:tab pos="2762250" algn="l"/>
              </a:tabLst>
            </a:pPr>
            <a:r>
              <a:rPr lang="en-US" sz="2400">
                <a:latin typeface="Times New Roman" pitchFamily="18" charset="0"/>
              </a:rPr>
              <a:t>		    a = besar amplitudo </a:t>
            </a:r>
          </a:p>
          <a:p>
            <a:pPr eaLnBrk="0" hangingPunct="0">
              <a:tabLst>
                <a:tab pos="666750" algn="l"/>
                <a:tab pos="2000250" algn="l"/>
                <a:tab pos="2762250" algn="l"/>
              </a:tabLst>
            </a:pPr>
            <a:endParaRPr lang="en-US" sz="2400">
              <a:latin typeface="Times New Roman" pitchFamily="18" charset="0"/>
            </a:endParaRPr>
          </a:p>
        </p:txBody>
      </p:sp>
      <p:graphicFrame>
        <p:nvGraphicFramePr>
          <p:cNvPr id="1026" name="Object 8"/>
          <p:cNvGraphicFramePr>
            <a:graphicFrameLocks noChangeAspect="1"/>
          </p:cNvGraphicFramePr>
          <p:nvPr/>
        </p:nvGraphicFramePr>
        <p:xfrm>
          <a:off x="1333500" y="2324100"/>
          <a:ext cx="6324600" cy="990600"/>
        </p:xfrm>
        <a:graphic>
          <a:graphicData uri="http://schemas.openxmlformats.org/presentationml/2006/ole">
            <mc:AlternateContent xmlns:mc="http://schemas.openxmlformats.org/markup-compatibility/2006">
              <mc:Choice xmlns:v="urn:schemas-microsoft-com:vml" Requires="v">
                <p:oleObj spid="_x0000_s1056" r:id="rId4" imgW="2476500" imgH="482600" progId="">
                  <p:embed/>
                </p:oleObj>
              </mc:Choice>
              <mc:Fallback>
                <p:oleObj r:id="rId4" imgW="2476500" imgH="482600" progId="">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2324100"/>
                        <a:ext cx="63246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9"/>
          <p:cNvGraphicFramePr>
            <a:graphicFrameLocks noChangeAspect="1"/>
          </p:cNvGraphicFramePr>
          <p:nvPr/>
        </p:nvGraphicFramePr>
        <p:xfrm>
          <a:off x="1333500" y="3390900"/>
          <a:ext cx="6324600" cy="1219200"/>
        </p:xfrm>
        <a:graphic>
          <a:graphicData uri="http://schemas.openxmlformats.org/presentationml/2006/ole">
            <mc:AlternateContent xmlns:mc="http://schemas.openxmlformats.org/markup-compatibility/2006">
              <mc:Choice xmlns:v="urn:schemas-microsoft-com:vml" Requires="v">
                <p:oleObj spid="_x0000_s1057" name="Equation" r:id="rId6" imgW="2387600" imgH="660400" progId="">
                  <p:embed/>
                </p:oleObj>
              </mc:Choice>
              <mc:Fallback>
                <p:oleObj name="Equation" r:id="rId6" imgW="2387600" imgH="660400" progId="">
                  <p:embed/>
                  <p:pic>
                    <p:nvPicPr>
                      <p:cNvPr id="0"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500" y="3390900"/>
                        <a:ext cx="63246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Rectangle 10"/>
          <p:cNvSpPr>
            <a:spLocks noChangeArrowheads="1"/>
          </p:cNvSpPr>
          <p:nvPr/>
        </p:nvSpPr>
        <p:spPr bwMode="auto">
          <a:xfrm>
            <a:off x="409575" y="338138"/>
            <a:ext cx="7896225" cy="519112"/>
          </a:xfrm>
          <a:prstGeom prst="rect">
            <a:avLst/>
          </a:prstGeom>
          <a:noFill/>
          <a:ln w="9525">
            <a:noFill/>
            <a:miter lim="800000"/>
            <a:headEnd/>
            <a:tailEnd/>
          </a:ln>
        </p:spPr>
        <p:txBody>
          <a:bodyPr>
            <a:spAutoFit/>
          </a:bodyPr>
          <a:lstStyle/>
          <a:p>
            <a:pPr eaLnBrk="0" hangingPunct="0">
              <a:spcBef>
                <a:spcPct val="50000"/>
              </a:spcBef>
            </a:pPr>
            <a:r>
              <a:rPr lang="en-US" sz="2800" b="1">
                <a:latin typeface="Tahoma" pitchFamily="34" charset="0"/>
              </a:rPr>
              <a:t>1.  Amplitudo RMS dan Absolut Rata-Rata</a:t>
            </a:r>
          </a:p>
        </p:txBody>
      </p:sp>
      <p:sp>
        <p:nvSpPr>
          <p:cNvPr id="10"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54</a:t>
            </a:fld>
            <a:endParaRPr lang="en-US"/>
          </a:p>
        </p:txBody>
      </p:sp>
    </p:spTree>
    <p:extLst>
      <p:ext uri="{BB962C8B-B14F-4D97-AF65-F5344CB8AC3E}">
        <p14:creationId xmlns:p14="http://schemas.microsoft.com/office/powerpoint/2010/main" val="249080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32773"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32774"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sp>
        <p:nvSpPr>
          <p:cNvPr id="32771" name="Text Box 6"/>
          <p:cNvSpPr txBox="1">
            <a:spLocks noChangeArrowheads="1"/>
          </p:cNvSpPr>
          <p:nvPr/>
        </p:nvSpPr>
        <p:spPr bwMode="auto">
          <a:xfrm>
            <a:off x="228600" y="1371600"/>
            <a:ext cx="8610600" cy="2925763"/>
          </a:xfrm>
          <a:prstGeom prst="rect">
            <a:avLst/>
          </a:prstGeom>
          <a:noFill/>
          <a:ln w="9525">
            <a:noFill/>
            <a:miter lim="800000"/>
            <a:headEnd/>
            <a:tailEnd/>
          </a:ln>
        </p:spPr>
        <p:txBody>
          <a:bodyPr>
            <a:spAutoFit/>
          </a:bodyPr>
          <a:lstStyle/>
          <a:p>
            <a:pPr marL="342900" indent="-342900" algn="just" eaLnBrk="0" hangingPunct="0">
              <a:lnSpc>
                <a:spcPct val="155000"/>
              </a:lnSpc>
              <a:spcBef>
                <a:spcPct val="30000"/>
              </a:spcBef>
              <a:spcAft>
                <a:spcPct val="30000"/>
              </a:spcAft>
              <a:buFont typeface="Wingdings" pitchFamily="2" charset="2"/>
              <a:buChar char="Ø"/>
            </a:pPr>
            <a:r>
              <a:rPr lang="en-US" sz="2400">
                <a:latin typeface="Tahoma" pitchFamily="34" charset="0"/>
              </a:rPr>
              <a:t>Nilai amplitudo RMS diakarkan sebelum dirata-ratakan sehingga Amplitudo RMS sangat sensitif terhadap nilai amplitudo yang ekstrem; namun sebaliknya Amplitudo Absolut Rata-rata tidak terlalu sensitif terhadap perubahan amplitudo yang ekstrim.</a:t>
            </a:r>
          </a:p>
        </p:txBody>
      </p:sp>
      <p:sp>
        <p:nvSpPr>
          <p:cNvPr id="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55</a:t>
            </a:fld>
            <a:endParaRPr lang="en-US"/>
          </a:p>
        </p:txBody>
      </p:sp>
    </p:spTree>
    <p:extLst>
      <p:ext uri="{BB962C8B-B14F-4D97-AF65-F5344CB8AC3E}">
        <p14:creationId xmlns:p14="http://schemas.microsoft.com/office/powerpoint/2010/main" val="3029535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50183"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50184"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pic>
        <p:nvPicPr>
          <p:cNvPr id="50179" name="Picture 7"/>
          <p:cNvPicPr>
            <a:picLocks noChangeAspect="1" noChangeArrowheads="1"/>
          </p:cNvPicPr>
          <p:nvPr/>
        </p:nvPicPr>
        <p:blipFill>
          <a:blip r:embed="rId3" cstate="print"/>
          <a:srcRect b="10825"/>
          <a:stretch>
            <a:fillRect/>
          </a:stretch>
        </p:blipFill>
        <p:spPr bwMode="auto">
          <a:xfrm>
            <a:off x="762000" y="2286000"/>
            <a:ext cx="7010400" cy="3597275"/>
          </a:xfrm>
          <a:prstGeom prst="rect">
            <a:avLst/>
          </a:prstGeom>
          <a:noFill/>
          <a:ln w="9525">
            <a:noFill/>
            <a:miter lim="800000"/>
            <a:headEnd/>
            <a:tailEnd/>
          </a:ln>
        </p:spPr>
      </p:pic>
      <p:sp>
        <p:nvSpPr>
          <p:cNvPr id="50180" name="Text Box 9"/>
          <p:cNvSpPr txBox="1">
            <a:spLocks noChangeArrowheads="1"/>
          </p:cNvSpPr>
          <p:nvPr/>
        </p:nvSpPr>
        <p:spPr bwMode="auto">
          <a:xfrm>
            <a:off x="381000" y="152400"/>
            <a:ext cx="8534400" cy="1741488"/>
          </a:xfrm>
          <a:prstGeom prst="rect">
            <a:avLst/>
          </a:prstGeom>
          <a:noFill/>
          <a:ln w="9525">
            <a:noFill/>
            <a:miter lim="800000"/>
            <a:headEnd/>
            <a:tailEnd/>
          </a:ln>
        </p:spPr>
        <p:txBody>
          <a:bodyPr>
            <a:spAutoFit/>
          </a:bodyPr>
          <a:lstStyle/>
          <a:p>
            <a:pPr algn="just">
              <a:spcBef>
                <a:spcPct val="50000"/>
              </a:spcBef>
            </a:pPr>
            <a:r>
              <a:rPr lang="en-US"/>
              <a:t>Berdasarkan well seismic-tie di bawah ditunjukkan adanya reservoar pada SB1 dan SB 2, berdasarkan analisa geologi, reservoar yang produktif adalah batupasir dengan lingkngan pengendapan pada meandering-stream (time 2180-2260 ms). </a:t>
            </a:r>
          </a:p>
          <a:p>
            <a:pPr algn="just">
              <a:spcBef>
                <a:spcPct val="50000"/>
              </a:spcBef>
              <a:buFontTx/>
              <a:buChar char="-"/>
            </a:pPr>
            <a:r>
              <a:rPr lang="en-US"/>
              <a:t>Pilih Map attribut yang paling dapat menunjukkan lingkungan pengendapan tsb.</a:t>
            </a:r>
          </a:p>
          <a:p>
            <a:pPr algn="just">
              <a:spcBef>
                <a:spcPct val="50000"/>
              </a:spcBef>
              <a:buFontTx/>
              <a:buChar char="-"/>
            </a:pPr>
            <a:r>
              <a:rPr lang="en-US"/>
              <a:t>Tentukan sumur pengembangan berikutnya.</a:t>
            </a:r>
          </a:p>
        </p:txBody>
      </p:sp>
      <p:sp>
        <p:nvSpPr>
          <p:cNvPr id="50181" name="Text Box 10"/>
          <p:cNvSpPr txBox="1">
            <a:spLocks noChangeArrowheads="1"/>
          </p:cNvSpPr>
          <p:nvPr/>
        </p:nvSpPr>
        <p:spPr bwMode="auto">
          <a:xfrm>
            <a:off x="457200" y="1981200"/>
            <a:ext cx="7315200" cy="366713"/>
          </a:xfrm>
          <a:prstGeom prst="rect">
            <a:avLst/>
          </a:prstGeom>
          <a:noFill/>
          <a:ln w="9525">
            <a:noFill/>
            <a:miter lim="800000"/>
            <a:headEnd/>
            <a:tailEnd/>
          </a:ln>
        </p:spPr>
        <p:txBody>
          <a:bodyPr>
            <a:spAutoFit/>
          </a:bodyPr>
          <a:lstStyle/>
          <a:p>
            <a:pPr>
              <a:spcBef>
                <a:spcPct val="50000"/>
              </a:spcBef>
            </a:pPr>
            <a:r>
              <a:rPr lang="en-US"/>
              <a:t>Sintetik seismogram menggunakan fasa nol dan reverse polarity</a:t>
            </a:r>
          </a:p>
        </p:txBody>
      </p:sp>
      <p:sp>
        <p:nvSpPr>
          <p:cNvPr id="9"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56</a:t>
            </a:fld>
            <a:endParaRPr lang="en-US"/>
          </a:p>
        </p:txBody>
      </p:sp>
    </p:spTree>
    <p:extLst>
      <p:ext uri="{BB962C8B-B14F-4D97-AF65-F5344CB8AC3E}">
        <p14:creationId xmlns:p14="http://schemas.microsoft.com/office/powerpoint/2010/main" val="41542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51206"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51207"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pic>
        <p:nvPicPr>
          <p:cNvPr id="51203" name="Picture 9"/>
          <p:cNvPicPr>
            <a:picLocks noChangeAspect="1" noChangeArrowheads="1"/>
          </p:cNvPicPr>
          <p:nvPr/>
        </p:nvPicPr>
        <p:blipFill>
          <a:blip r:embed="rId3" cstate="print"/>
          <a:srcRect/>
          <a:stretch>
            <a:fillRect/>
          </a:stretch>
        </p:blipFill>
        <p:spPr bwMode="auto">
          <a:xfrm>
            <a:off x="188913" y="688975"/>
            <a:ext cx="8764587" cy="5478463"/>
          </a:xfrm>
          <a:prstGeom prst="rect">
            <a:avLst/>
          </a:prstGeom>
          <a:noFill/>
          <a:ln w="9525">
            <a:noFill/>
            <a:miter lim="800000"/>
            <a:headEnd/>
            <a:tailEnd/>
          </a:ln>
        </p:spPr>
      </p:pic>
      <p:sp>
        <p:nvSpPr>
          <p:cNvPr id="51204" name="Text Box 11"/>
          <p:cNvSpPr txBox="1">
            <a:spLocks noChangeArrowheads="1"/>
          </p:cNvSpPr>
          <p:nvPr/>
        </p:nvSpPr>
        <p:spPr bwMode="auto">
          <a:xfrm>
            <a:off x="381000" y="228600"/>
            <a:ext cx="8458200" cy="366713"/>
          </a:xfrm>
          <a:prstGeom prst="rect">
            <a:avLst/>
          </a:prstGeom>
          <a:noFill/>
          <a:ln w="9525">
            <a:noFill/>
            <a:miter lim="800000"/>
            <a:headEnd/>
            <a:tailEnd/>
          </a:ln>
        </p:spPr>
        <p:txBody>
          <a:bodyPr>
            <a:spAutoFit/>
          </a:bodyPr>
          <a:lstStyle/>
          <a:p>
            <a:pPr>
              <a:spcBef>
                <a:spcPct val="50000"/>
              </a:spcBef>
            </a:pPr>
            <a:r>
              <a:rPr lang="en-US"/>
              <a:t>Nilai tinggi ditunjukkan oleh warna cerah dan sebalikknya</a:t>
            </a:r>
          </a:p>
        </p:txBody>
      </p:sp>
      <p:sp>
        <p:nvSpPr>
          <p:cNvPr id="8"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57</a:t>
            </a:fld>
            <a:endParaRPr lang="en-US"/>
          </a:p>
        </p:txBody>
      </p:sp>
    </p:spTree>
    <p:extLst>
      <p:ext uri="{BB962C8B-B14F-4D97-AF65-F5344CB8AC3E}">
        <p14:creationId xmlns:p14="http://schemas.microsoft.com/office/powerpoint/2010/main" val="4142394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100" y="6080125"/>
            <a:ext cx="8839200" cy="706438"/>
            <a:chOff x="104" y="3830"/>
            <a:chExt cx="5568" cy="445"/>
          </a:xfrm>
        </p:grpSpPr>
        <p:pic>
          <p:nvPicPr>
            <p:cNvPr id="52229" name="Picture 4" descr="UPNCol3D"/>
            <p:cNvPicPr>
              <a:picLocks noChangeAspect="1" noChangeArrowheads="1"/>
            </p:cNvPicPr>
            <p:nvPr/>
          </p:nvPicPr>
          <p:blipFill>
            <a:blip r:embed="rId2" cstate="print"/>
            <a:srcRect/>
            <a:stretch>
              <a:fillRect/>
            </a:stretch>
          </p:blipFill>
          <p:spPr bwMode="auto">
            <a:xfrm>
              <a:off x="123" y="3890"/>
              <a:ext cx="408" cy="385"/>
            </a:xfrm>
            <a:prstGeom prst="rect">
              <a:avLst/>
            </a:prstGeom>
            <a:solidFill>
              <a:srgbClr val="00CCFF"/>
            </a:solidFill>
            <a:ln w="9525">
              <a:solidFill>
                <a:srgbClr val="00CCFF"/>
              </a:solidFill>
              <a:miter lim="800000"/>
              <a:headEnd/>
              <a:tailEnd/>
            </a:ln>
          </p:spPr>
        </p:pic>
        <p:sp>
          <p:nvSpPr>
            <p:cNvPr id="52230" name="Line 5"/>
            <p:cNvSpPr>
              <a:spLocks noChangeShapeType="1"/>
            </p:cNvSpPr>
            <p:nvPr/>
          </p:nvSpPr>
          <p:spPr bwMode="auto">
            <a:xfrm>
              <a:off x="104" y="3830"/>
              <a:ext cx="5568" cy="0"/>
            </a:xfrm>
            <a:prstGeom prst="line">
              <a:avLst/>
            </a:prstGeom>
            <a:noFill/>
            <a:ln w="76200" cmpd="tri">
              <a:solidFill>
                <a:srgbClr val="0000FF"/>
              </a:solidFill>
              <a:round/>
              <a:headEnd/>
              <a:tailEnd/>
            </a:ln>
          </p:spPr>
          <p:txBody>
            <a:bodyPr/>
            <a:lstStyle/>
            <a:p>
              <a:endParaRPr lang="id-ID"/>
            </a:p>
          </p:txBody>
        </p:sp>
      </p:grpSp>
      <p:pic>
        <p:nvPicPr>
          <p:cNvPr id="52227" name="Picture 6"/>
          <p:cNvPicPr>
            <a:picLocks noChangeAspect="1" noChangeArrowheads="1"/>
          </p:cNvPicPr>
          <p:nvPr/>
        </p:nvPicPr>
        <p:blipFill>
          <a:blip r:embed="rId3" cstate="print"/>
          <a:srcRect/>
          <a:stretch>
            <a:fillRect/>
          </a:stretch>
        </p:blipFill>
        <p:spPr bwMode="auto">
          <a:xfrm>
            <a:off x="20638" y="533400"/>
            <a:ext cx="9123362" cy="5378450"/>
          </a:xfrm>
          <a:prstGeom prst="rect">
            <a:avLst/>
          </a:prstGeom>
          <a:noFill/>
          <a:ln w="9525">
            <a:noFill/>
            <a:miter lim="800000"/>
            <a:headEnd/>
            <a:tailEnd/>
          </a:ln>
        </p:spPr>
      </p:pic>
      <p:sp>
        <p:nvSpPr>
          <p:cNvPr id="7" name="Text Box 5"/>
          <p:cNvSpPr txBox="1">
            <a:spLocks noChangeArrowheads="1"/>
          </p:cNvSpPr>
          <p:nvPr/>
        </p:nvSpPr>
        <p:spPr bwMode="auto">
          <a:xfrm>
            <a:off x="985110" y="6316500"/>
            <a:ext cx="3600450" cy="304800"/>
          </a:xfrm>
          <a:prstGeom prst="rect">
            <a:avLst/>
          </a:prstGeom>
          <a:noFill/>
          <a:ln w="9525">
            <a:noFill/>
            <a:miter lim="800000"/>
            <a:headEnd/>
            <a:tailEnd/>
          </a:ln>
        </p:spPr>
        <p:txBody>
          <a:bodyPr>
            <a:spAutoFit/>
          </a:bodyPr>
          <a:lstStyle/>
          <a:p>
            <a:pPr>
              <a:spcBef>
                <a:spcPct val="50000"/>
              </a:spcBef>
            </a:pPr>
            <a:r>
              <a:rPr lang="id-ID" sz="1400" dirty="0">
                <a:latin typeface="Palatino Linotype" pitchFamily="18" charset="0"/>
              </a:rPr>
              <a:t>GEOINFORMATIKA</a:t>
            </a:r>
            <a:endParaRPr lang="en-US" sz="1400" dirty="0">
              <a:latin typeface="Palatino Linotype" pitchFamily="18" charset="0"/>
            </a:endParaRPr>
          </a:p>
        </p:txBody>
      </p:sp>
      <p:sp>
        <p:nvSpPr>
          <p:cNvPr id="3" name="Slide Number Placeholder 2"/>
          <p:cNvSpPr>
            <a:spLocks noGrp="1"/>
          </p:cNvSpPr>
          <p:nvPr>
            <p:ph type="sldNum" sz="quarter" idx="12"/>
          </p:nvPr>
        </p:nvSpPr>
        <p:spPr/>
        <p:txBody>
          <a:bodyPr/>
          <a:lstStyle/>
          <a:p>
            <a:fld id="{BF3DCC9D-1B76-49AF-835C-51ABA607ADE5}" type="slidenum">
              <a:rPr lang="en-US" smtClean="0"/>
              <a:pPr/>
              <a:t>58</a:t>
            </a:fld>
            <a:endParaRPr lang="en-US"/>
          </a:p>
        </p:txBody>
      </p:sp>
    </p:spTree>
    <p:extLst>
      <p:ext uri="{BB962C8B-B14F-4D97-AF65-F5344CB8AC3E}">
        <p14:creationId xmlns:p14="http://schemas.microsoft.com/office/powerpoint/2010/main" val="3138928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76200"/>
            <a:ext cx="7772400" cy="1143000"/>
          </a:xfrm>
        </p:spPr>
        <p:txBody>
          <a:bodyPr/>
          <a:lstStyle/>
          <a:p>
            <a:r>
              <a:rPr lang="en-US"/>
              <a:t>What is GIS?</a:t>
            </a:r>
          </a:p>
        </p:txBody>
      </p:sp>
      <p:pic>
        <p:nvPicPr>
          <p:cNvPr id="409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600200"/>
            <a:ext cx="55626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95400"/>
            <a:ext cx="4267200" cy="339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8" descr="katrina3_l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4038600"/>
            <a:ext cx="324485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59</a:t>
            </a:fld>
            <a:endParaRPr lang="en-US"/>
          </a:p>
        </p:txBody>
      </p:sp>
    </p:spTree>
    <p:extLst>
      <p:ext uri="{BB962C8B-B14F-4D97-AF65-F5344CB8AC3E}">
        <p14:creationId xmlns:p14="http://schemas.microsoft.com/office/powerpoint/2010/main" val="225093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09600" y="304800"/>
            <a:ext cx="8153400" cy="533400"/>
          </a:xfrm>
        </p:spPr>
        <p:txBody>
          <a:bodyPr>
            <a:normAutofit fontScale="90000"/>
          </a:bodyPr>
          <a:lstStyle/>
          <a:p>
            <a:pPr eaLnBrk="1" hangingPunct="1">
              <a:defRPr/>
            </a:pPr>
            <a:r>
              <a:rPr lang="en-US" sz="3600" i="1" dirty="0" err="1">
                <a:effectLst>
                  <a:outerShdw blurRad="38100" dist="38100" dir="2700000" algn="tl">
                    <a:srgbClr val="000000"/>
                  </a:outerShdw>
                </a:effectLst>
              </a:rPr>
              <a:t>Geoinformatics</a:t>
            </a:r>
            <a:r>
              <a:rPr lang="en-US" sz="3600" i="1" dirty="0">
                <a:effectLst>
                  <a:outerShdw blurRad="38100" dist="38100" dir="2700000" algn="tl">
                    <a:srgbClr val="000000"/>
                  </a:outerShdw>
                </a:effectLst>
              </a:rPr>
              <a:t> - Some key elements</a:t>
            </a:r>
            <a:endParaRPr lang="en-US" dirty="0"/>
          </a:p>
        </p:txBody>
      </p:sp>
      <p:sp>
        <p:nvSpPr>
          <p:cNvPr id="122883" name="Rectangle 3"/>
          <p:cNvSpPr>
            <a:spLocks noGrp="1" noChangeArrowheads="1"/>
          </p:cNvSpPr>
          <p:nvPr>
            <p:ph type="body" idx="1"/>
          </p:nvPr>
        </p:nvSpPr>
        <p:spPr>
          <a:xfrm>
            <a:off x="381000" y="838200"/>
            <a:ext cx="8915400" cy="5486400"/>
          </a:xfrm>
        </p:spPr>
        <p:txBody>
          <a:bodyPr>
            <a:normAutofit lnSpcReduction="10000"/>
          </a:bodyPr>
          <a:lstStyle/>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strong partnership between domain experts (geoscientists) and computer scientists </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shared goal of doing better (and more) science</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create products that the scientific community actually needs and will use (not what you think they need or should want) </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Always give credit to original sources of data, software, etc. </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preserve data, make it easily used and discovered, and create living databases</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create user friendly and platform independent software </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facilitate data integration</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create </a:t>
            </a:r>
            <a:r>
              <a:rPr lang="en-US" sz="2400" dirty="0" err="1">
                <a:effectLst>
                  <a:outerShdw blurRad="38100" dist="38100" dir="2700000" algn="tl">
                    <a:srgbClr val="000000"/>
                  </a:outerShdw>
                </a:effectLst>
              </a:rPr>
              <a:t>cyberinfrastructure</a:t>
            </a:r>
            <a:r>
              <a:rPr lang="en-US" sz="2400" dirty="0">
                <a:effectLst>
                  <a:outerShdw blurRad="38100" dist="38100" dir="2700000" algn="tl">
                    <a:srgbClr val="000000"/>
                  </a:outerShdw>
                </a:effectLst>
              </a:rPr>
              <a:t>  breakthroughs (e.g., visualization, 3-D model building editing, etc.)</a:t>
            </a:r>
          </a:p>
          <a:p>
            <a:pPr marL="609600" indent="-609600" eaLnBrk="1" hangingPunct="1">
              <a:lnSpc>
                <a:spcPct val="90000"/>
              </a:lnSpc>
              <a:buClr>
                <a:schemeClr val="tx2"/>
              </a:buClr>
              <a:buFont typeface="Wingdings" pitchFamily="80" charset="2"/>
              <a:buChar char="Ø"/>
              <a:defRPr/>
            </a:pPr>
            <a:r>
              <a:rPr lang="en-US" sz="2400" dirty="0">
                <a:effectLst>
                  <a:outerShdw blurRad="38100" dist="38100" dir="2700000" algn="tl">
                    <a:srgbClr val="000000"/>
                  </a:outerShdw>
                </a:effectLst>
              </a:rPr>
              <a:t>A desire to democratize the use of cutting edge technology in geoscience research and education</a:t>
            </a:r>
            <a:endParaRPr lang="en-US" sz="2800" dirty="0">
              <a:effectLst>
                <a:outerShdw blurRad="38100" dist="38100" dir="2700000" algn="tl">
                  <a:srgbClr val="000000"/>
                </a:outerShdw>
              </a:effectLst>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6</a:t>
            </a:fld>
            <a:endParaRPr lang="en-US"/>
          </a:p>
        </p:txBody>
      </p:sp>
    </p:spTree>
    <p:extLst>
      <p:ext uri="{BB962C8B-B14F-4D97-AF65-F5344CB8AC3E}">
        <p14:creationId xmlns:p14="http://schemas.microsoft.com/office/powerpoint/2010/main" val="3492449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What is GIS?</a:t>
            </a:r>
          </a:p>
        </p:txBody>
      </p:sp>
      <p:sp>
        <p:nvSpPr>
          <p:cNvPr id="5123" name="Rectangle 3"/>
          <p:cNvSpPr>
            <a:spLocks noGrp="1" noChangeArrowheads="1"/>
          </p:cNvSpPr>
          <p:nvPr>
            <p:ph type="body" idx="1"/>
          </p:nvPr>
        </p:nvSpPr>
        <p:spPr/>
        <p:txBody>
          <a:bodyPr/>
          <a:lstStyle/>
          <a:p>
            <a:r>
              <a:rPr lang="en-US" sz="2800"/>
              <a:t>GIS = Geographic Information System</a:t>
            </a:r>
          </a:p>
          <a:p>
            <a:pPr lvl="1"/>
            <a:r>
              <a:rPr lang="en-US" sz="2400"/>
              <a:t>Links databases and maps</a:t>
            </a:r>
          </a:p>
          <a:p>
            <a:pPr lvl="1"/>
            <a:r>
              <a:rPr lang="en-US" sz="2400"/>
              <a:t>Manages information about places</a:t>
            </a:r>
          </a:p>
          <a:p>
            <a:pPr lvl="1"/>
            <a:r>
              <a:rPr lang="en-US" sz="2400"/>
              <a:t>Helps answer questions such as:</a:t>
            </a:r>
          </a:p>
          <a:p>
            <a:pPr lvl="2"/>
            <a:r>
              <a:rPr lang="en-US" sz="2000"/>
              <a:t>Where is it?</a:t>
            </a:r>
          </a:p>
          <a:p>
            <a:pPr lvl="2"/>
            <a:r>
              <a:rPr lang="en-US" sz="2000"/>
              <a:t>What else is nearby?</a:t>
            </a:r>
          </a:p>
          <a:p>
            <a:pPr lvl="2"/>
            <a:r>
              <a:rPr lang="en-US" sz="2000"/>
              <a:t>Where is the highest concentration of ‘X’?</a:t>
            </a:r>
          </a:p>
          <a:p>
            <a:pPr lvl="2"/>
            <a:r>
              <a:rPr lang="en-US" sz="2000"/>
              <a:t>Where can I find things with characteristic ‘Y’?</a:t>
            </a:r>
          </a:p>
          <a:p>
            <a:pPr lvl="2"/>
            <a:r>
              <a:rPr lang="en-US" sz="2000"/>
              <a:t>Where is the closest ‘Z’ to my location?</a:t>
            </a:r>
          </a:p>
        </p:txBody>
      </p:sp>
      <p:sp>
        <p:nvSpPr>
          <p:cNvPr id="2" name="Slide Number Placeholder 1"/>
          <p:cNvSpPr>
            <a:spLocks noGrp="1"/>
          </p:cNvSpPr>
          <p:nvPr>
            <p:ph type="sldNum" sz="quarter" idx="12"/>
          </p:nvPr>
        </p:nvSpPr>
        <p:spPr/>
        <p:txBody>
          <a:bodyPr/>
          <a:lstStyle/>
          <a:p>
            <a:fld id="{BF3DCC9D-1B76-49AF-835C-51ABA607ADE5}" type="slidenum">
              <a:rPr lang="en-US" smtClean="0"/>
              <a:pPr/>
              <a:t>60</a:t>
            </a:fld>
            <a:endParaRPr lang="en-US"/>
          </a:p>
        </p:txBody>
      </p:sp>
    </p:spTree>
    <p:extLst>
      <p:ext uri="{BB962C8B-B14F-4D97-AF65-F5344CB8AC3E}">
        <p14:creationId xmlns:p14="http://schemas.microsoft.com/office/powerpoint/2010/main" val="359030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914400" y="808038"/>
            <a:ext cx="7543800" cy="823912"/>
          </a:xfrm>
          <a:ln/>
        </p:spPr>
        <p:txBody>
          <a:bodyPr lIns="92160" tIns="46080" rIns="92160" bIns="46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t>Pengertian Informasi Geografis dan </a:t>
            </a:r>
            <a:br>
              <a:rPr lang="en-US" sz="2400"/>
            </a:br>
            <a:r>
              <a:rPr lang="en-US" sz="2400"/>
              <a:t>Informasi Keruangan (1)</a:t>
            </a:r>
          </a:p>
        </p:txBody>
      </p:sp>
      <p:sp>
        <p:nvSpPr>
          <p:cNvPr id="5122" name="Rectangle 2"/>
          <p:cNvSpPr>
            <a:spLocks noGrp="1" noChangeArrowheads="1"/>
          </p:cNvSpPr>
          <p:nvPr>
            <p:ph type="body" idx="4294967295"/>
          </p:nvPr>
        </p:nvSpPr>
        <p:spPr>
          <a:xfrm>
            <a:off x="685800" y="2209800"/>
            <a:ext cx="8153400" cy="4572000"/>
          </a:xfrm>
          <a:ln/>
        </p:spPr>
        <p:txBody>
          <a:bodyPr lIns="92160" tIns="46080" rIns="92160" bIns="46080"/>
          <a:lstStyle/>
          <a:p>
            <a:pPr marL="341313" indent="-341313">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Informasi Geografis merupakan informasi kenampakan permukaan bumi.  Jadi informasi tersebut mengandung unsur posisi geografis, hubungan keruangan, atribut dan waktu .</a:t>
            </a:r>
          </a:p>
          <a:p>
            <a:pPr marL="341313" indent="-341313" algn="just">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Informasi Keruangan menyatakan lokasi yang berkaitan dengan informasi geo-grafis.</a:t>
            </a:r>
          </a:p>
          <a:p>
            <a:pPr marL="341313" indent="-341313">
              <a:buClr>
                <a:srgbClr val="FFFFFF"/>
              </a:buClr>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914400" y="609600"/>
            <a:ext cx="7793038"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t>Pengertian Informasi Geografis dan </a:t>
            </a:r>
            <a:br>
              <a:rPr lang="en-US" sz="2400"/>
            </a:br>
            <a:r>
              <a:rPr lang="en-US" sz="2400"/>
              <a:t>Informasi Keruangan (2)</a:t>
            </a:r>
          </a:p>
        </p:txBody>
      </p:sp>
      <p:sp>
        <p:nvSpPr>
          <p:cNvPr id="6146" name="Rectangle 2"/>
          <p:cNvSpPr>
            <a:spLocks noGrp="1" noChangeArrowheads="1"/>
          </p:cNvSpPr>
          <p:nvPr>
            <p:ph type="body" idx="4294967295"/>
          </p:nvPr>
        </p:nvSpPr>
        <p:spPr>
          <a:xfrm>
            <a:off x="228600" y="2133600"/>
            <a:ext cx="8534400" cy="4648200"/>
          </a:xfrm>
          <a:ln/>
        </p:spPr>
        <p:txBody>
          <a:bodyPr/>
          <a:lstStyle/>
          <a:p>
            <a:pPr marL="341313" indent="-341313">
              <a:lnSpc>
                <a:spcPct val="105000"/>
              </a:lnSpc>
              <a:spcBef>
                <a:spcPts val="5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a:t>Posisi geografis: sebagai standar digunakan sistem koordinat lintang dan bujur, yaitu sitem UTM (Universal Transverse Mercator)</a:t>
            </a:r>
          </a:p>
          <a:p>
            <a:pPr marL="341313" indent="-341313" algn="just">
              <a:lnSpc>
                <a:spcPct val="105000"/>
              </a:lnSpc>
              <a:spcBef>
                <a:spcPts val="5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a:t>Atribut (non-spatial atribut) menjelaskan informasi apa yang dikandung, misal: hutan dengan spesiesnya.</a:t>
            </a:r>
          </a:p>
          <a:p>
            <a:pPr marL="341313" indent="-341313" algn="just">
              <a:lnSpc>
                <a:spcPct val="105000"/>
              </a:lnSpc>
              <a:spcBef>
                <a:spcPts val="5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a:t>Hubungan keruangan: misalnya suatu area sekolah, disebelah Utaranya misal ada jalan, disebelah Timur ada gedung olah raga, disebelah Barat ada toko, dan disebelah selatan ada lapangan terbuka.</a:t>
            </a:r>
          </a:p>
          <a:p>
            <a:pPr marL="341313" indent="-341313" algn="just">
              <a:lnSpc>
                <a:spcPct val="105000"/>
              </a:lnSpc>
              <a:spcBef>
                <a:spcPts val="5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a:t>Waktu: mengandung informasi temporal, karena obyek permukaan bumi bersifat dinamis.</a:t>
            </a:r>
          </a:p>
          <a:p>
            <a:pPr marL="341313" indent="-341313">
              <a:lnSpc>
                <a:spcPct val="90000"/>
              </a:lnSpc>
              <a:spcBef>
                <a:spcPts val="500"/>
              </a:spcBef>
              <a:buClr>
                <a:srgbClr val="FFFFFF"/>
              </a:buClr>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685800" y="808038"/>
            <a:ext cx="7543800" cy="823912"/>
          </a:xfrm>
          <a:ln/>
        </p:spPr>
        <p:txBody>
          <a:bodyPr lIns="92160" tIns="46080" rIns="92160" bIns="46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t>Data Spasial dan </a:t>
            </a:r>
            <a:br>
              <a:rPr lang="en-GB" sz="2400"/>
            </a:br>
            <a:r>
              <a:rPr lang="en-GB" sz="2400"/>
              <a:t>Data Deskriptif / Non-Spasial (1)</a:t>
            </a:r>
          </a:p>
        </p:txBody>
      </p:sp>
      <p:sp>
        <p:nvSpPr>
          <p:cNvPr id="7170" name="Rectangle 2"/>
          <p:cNvSpPr>
            <a:spLocks noGrp="1" noChangeArrowheads="1"/>
          </p:cNvSpPr>
          <p:nvPr>
            <p:ph type="body" idx="4294967295"/>
          </p:nvPr>
        </p:nvSpPr>
        <p:spPr>
          <a:xfrm>
            <a:off x="685800" y="2438400"/>
            <a:ext cx="8153400" cy="4114800"/>
          </a:xfrm>
          <a:ln/>
        </p:spPr>
        <p:txBody>
          <a:bodyPr lIns="92160" tIns="46080" rIns="92160" bIns="46080"/>
          <a:lstStyle/>
          <a:p>
            <a:pPr marL="341313" indent="-341313">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Data Spasial berupa titik, garis, poligon (2-D), permukaan (3-D), terdiri dari informasi posisi geografis</a:t>
            </a:r>
          </a:p>
          <a:p>
            <a:pPr marL="341313" indent="-341313">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Data Deskriptif merupakan uraian atau atribut data spasial (anotasi, tabel, hasil pengukuran, kategori obyek, penjelasan hasil analisis / prediksi dll.)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838200" y="617538"/>
            <a:ext cx="7793038"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a:t>Data Spasial dan </a:t>
            </a:r>
            <a:br>
              <a:rPr lang="en-GB" sz="2400"/>
            </a:br>
            <a:r>
              <a:rPr lang="en-GB" sz="2400"/>
              <a:t>Data Deskriptif / Non-Spasial (2)</a:t>
            </a:r>
          </a:p>
        </p:txBody>
      </p:sp>
      <p:sp>
        <p:nvSpPr>
          <p:cNvPr id="8194" name="Rectangle 2"/>
          <p:cNvSpPr>
            <a:spLocks noGrp="1" noChangeArrowheads="1"/>
          </p:cNvSpPr>
          <p:nvPr>
            <p:ph type="body" idx="4294967295"/>
          </p:nvPr>
        </p:nvSpPr>
        <p:spPr>
          <a:xfrm>
            <a:off x="990600" y="2209800"/>
            <a:ext cx="7772400" cy="4114800"/>
          </a:xfrm>
          <a:ln/>
        </p:spPr>
        <p:txBody>
          <a:bodyPr/>
          <a:lstStyle/>
          <a:p>
            <a:pPr marL="341313" indent="-341313">
              <a:lnSpc>
                <a:spcPct val="90000"/>
              </a:lnSpc>
              <a:spcBef>
                <a:spcPts val="6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t>Contoh: Data Obyek Permukiman di Depok</a:t>
            </a:r>
          </a:p>
          <a:p>
            <a:pPr marL="341313" indent="-341313">
              <a:lnSpc>
                <a:spcPct val="90000"/>
              </a:lnSpc>
              <a:spcBef>
                <a:spcPts val="6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t>Data Spasial: merupakan data grafik berbentuk poligon yang merupakan closed area yang menghubungkan posisi-posisi geografis di lokasi Depok</a:t>
            </a:r>
          </a:p>
          <a:p>
            <a:pPr marL="341313" indent="-341313">
              <a:lnSpc>
                <a:spcPct val="90000"/>
              </a:lnSpc>
              <a:spcBef>
                <a:spcPts val="600"/>
              </a:spcBef>
              <a:buClr>
                <a:srgbClr val="FFFFFF"/>
              </a:buClr>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t>Data Non-Spasial: Luas Permukiman, Jumlah Penduduknya, Jumlah Rumah, Jumlah Kepala Keluarga, Pendapatan Rata-Rata Kepala Keluarga, dll.</a:t>
            </a:r>
          </a:p>
          <a:p>
            <a:pPr marL="341313" indent="-341313">
              <a:lnSpc>
                <a:spcPct val="90000"/>
              </a:lnSpc>
              <a:spcBef>
                <a:spcPts val="600"/>
              </a:spcBef>
              <a:buClr>
                <a:srgbClr val="FFFFFF"/>
              </a:buClr>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914400" y="898525"/>
            <a:ext cx="7543800" cy="793750"/>
          </a:xfrm>
          <a:ln/>
        </p:spPr>
        <p:txBody>
          <a:bodyPr lIns="92160" tIns="46080" rIns="92160" bIns="46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Data Spasial</a:t>
            </a:r>
            <a:br>
              <a:rPr lang="en-GB" sz="2000"/>
            </a:br>
            <a:r>
              <a:rPr lang="en-US" sz="1800"/>
              <a:t>(Sumber: Purwadhi, 1997)</a:t>
            </a:r>
          </a:p>
        </p:txBody>
      </p:sp>
      <p:pic>
        <p:nvPicPr>
          <p:cNvPr id="9218" name="Picture 2"/>
          <p:cNvPicPr>
            <a:picLocks noChangeAspect="1" noChangeArrowheads="1"/>
          </p:cNvPicPr>
          <p:nvPr/>
        </p:nvPicPr>
        <p:blipFill>
          <a:blip r:embed="rId3" cstate="print"/>
          <a:srcRect/>
          <a:stretch>
            <a:fillRect/>
          </a:stretch>
        </p:blipFill>
        <p:spPr bwMode="auto">
          <a:xfrm>
            <a:off x="914400" y="2057400"/>
            <a:ext cx="7772400" cy="1598613"/>
          </a:xfrm>
          <a:prstGeom prst="rect">
            <a:avLst/>
          </a:prstGeom>
          <a:noFill/>
          <a:ln w="9525">
            <a:noFill/>
            <a:round/>
            <a:headEnd/>
            <a:tailEnd/>
          </a:ln>
          <a:effectLst/>
        </p:spPr>
      </p:pic>
      <p:sp>
        <p:nvSpPr>
          <p:cNvPr id="9219" name="Text Box 3"/>
          <p:cNvSpPr txBox="1">
            <a:spLocks noChangeArrowheads="1"/>
          </p:cNvSpPr>
          <p:nvPr/>
        </p:nvSpPr>
        <p:spPr bwMode="auto">
          <a:xfrm>
            <a:off x="609600" y="4038600"/>
            <a:ext cx="8382000" cy="2771775"/>
          </a:xfrm>
          <a:prstGeom prst="rect">
            <a:avLst/>
          </a:prstGeom>
          <a:noFill/>
          <a:ln w="9525">
            <a:noFill/>
            <a:round/>
            <a:headEnd/>
            <a:tailEnd/>
          </a:ln>
          <a:effectLst/>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a:solidFill>
                  <a:srgbClr val="FFFFFF"/>
                </a:solidFill>
                <a:latin typeface="Times New Roman" pitchFamily="16" charset="0"/>
                <a:ea typeface="DejaVu Sans" charset="0"/>
                <a:cs typeface="DejaVu Sans" charset="0"/>
              </a:rPr>
              <a:t>            FORMAT TITIK           FORMAT GARIS       FORMAT POLIGON        FORMAT PERMUKAAN</a:t>
            </a:r>
            <a:r>
              <a:rPr lang="en-US" sz="800" b="1">
                <a:solidFill>
                  <a:srgbClr val="FFFFFF"/>
                </a:solidFill>
                <a:latin typeface="Times New Roman" pitchFamily="16" charset="0"/>
                <a:ea typeface="DejaVu Sans" charset="0"/>
                <a:cs typeface="DejaVu Sans"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FFFFFF"/>
                </a:solidFill>
                <a:latin typeface="Times New Roman" pitchFamily="16" charset="0"/>
                <a:ea typeface="DejaVu Sans" charset="0"/>
                <a:cs typeface="DejaVu Sans" charset="0"/>
              </a:rPr>
              <a:t>            - </a:t>
            </a:r>
            <a:r>
              <a:rPr lang="en-US" sz="1600">
                <a:solidFill>
                  <a:srgbClr val="FFFFFF"/>
                </a:solidFill>
                <a:latin typeface="Times New Roman" pitchFamily="16" charset="0"/>
                <a:ea typeface="DejaVu Sans" charset="0"/>
                <a:cs typeface="DejaVu Sans" charset="0"/>
              </a:rPr>
              <a:t>Koordinat Tunggal   - Koordinat titik         - Koordinat dengan titik  - Area dengan koordinat</a:t>
            </a: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Tanpa panjang            awal dan akhir          awal dan akhir sama          vertikal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Tanpa luasan           - Mempunyai panjang - Mempunyai panjang/    - Area dengan                                </a:t>
            </a: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tanpa luasan                perimeter dan luasan        ketinggian</a:t>
            </a: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a:solidFill>
                <a:srgbClr val="FFFFFF"/>
              </a:solidFill>
              <a:latin typeface="Times New Roman" pitchFamily="16" charset="0"/>
              <a:ea typeface="DejaVu Sans" charset="0"/>
              <a:cs typeface="DejaVu Sans" charset="0"/>
            </a:endParaRP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800" b="1">
              <a:solidFill>
                <a:srgbClr val="FFFFFF"/>
              </a:solidFill>
              <a:latin typeface="Times New Roman" pitchFamily="16" charset="0"/>
              <a:ea typeface="DejaVu Sans" charset="0"/>
              <a:cs typeface="DejaVu Sans"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a:solidFill>
                  <a:srgbClr val="FFFFFF"/>
                </a:solidFill>
                <a:latin typeface="Times New Roman" pitchFamily="16" charset="0"/>
                <a:ea typeface="DejaVu Sans" charset="0"/>
                <a:cs typeface="DejaVu Sans" charset="0"/>
              </a:rPr>
              <a:t>            CONTOH:                      CONTOH:                      CONTOH:                         CONTOH:</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FFFFFF"/>
                </a:solidFill>
                <a:latin typeface="Times New Roman" pitchFamily="16" charset="0"/>
                <a:ea typeface="DejaVu Sans" charset="0"/>
                <a:cs typeface="DejaVu Sans" charset="0"/>
              </a:rPr>
              <a:t>            - </a:t>
            </a:r>
            <a:r>
              <a:rPr lang="en-US" sz="1600">
                <a:solidFill>
                  <a:srgbClr val="FFFFFF"/>
                </a:solidFill>
                <a:latin typeface="Times New Roman" pitchFamily="16" charset="0"/>
                <a:ea typeface="DejaVu Sans" charset="0"/>
                <a:cs typeface="DejaVu Sans" charset="0"/>
              </a:rPr>
              <a:t>Lokasi kecelakaan     - Jalan, Sungai            - Tanah persil                - Peta slope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Letak pohon               - Utility                       - Bangunan                   - Bangunan bertingkat       </a:t>
            </a:r>
          </a:p>
        </p:txBody>
      </p:sp>
      <p:sp>
        <p:nvSpPr>
          <p:cNvPr id="9220" name="Line 4"/>
          <p:cNvSpPr>
            <a:spLocks noChangeShapeType="1"/>
          </p:cNvSpPr>
          <p:nvPr/>
        </p:nvSpPr>
        <p:spPr bwMode="auto">
          <a:xfrm>
            <a:off x="990600" y="3657600"/>
            <a:ext cx="7696200" cy="1588"/>
          </a:xfrm>
          <a:prstGeom prst="line">
            <a:avLst/>
          </a:prstGeom>
          <a:noFill/>
          <a:ln w="19080">
            <a:solidFill>
              <a:srgbClr val="FFFFFF"/>
            </a:solidFill>
            <a:miter lim="800000"/>
            <a:headEnd/>
            <a:tailEnd/>
          </a:ln>
          <a:effec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idx="4294967295"/>
          </p:nvPr>
        </p:nvSpPr>
        <p:spPr>
          <a:xfrm>
            <a:off x="990600" y="990600"/>
            <a:ext cx="7543800" cy="762000"/>
          </a:xfrm>
          <a:ln/>
        </p:spPr>
        <p:txBody>
          <a:bodyPr lIns="92160" tIns="46080" rIns="92160" bIns="46080">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Data Deskriptif </a:t>
            </a:r>
            <a:br>
              <a:rPr lang="en-GB" sz="2800"/>
            </a:br>
            <a:r>
              <a:rPr lang="en-US" sz="1600"/>
              <a:t>(Sumber: Purwadhi, 1997)</a:t>
            </a:r>
          </a:p>
        </p:txBody>
      </p:sp>
      <p:sp>
        <p:nvSpPr>
          <p:cNvPr id="10242" name="Text Box 2"/>
          <p:cNvSpPr txBox="1">
            <a:spLocks noChangeArrowheads="1"/>
          </p:cNvSpPr>
          <p:nvPr/>
        </p:nvSpPr>
        <p:spPr bwMode="auto">
          <a:xfrm>
            <a:off x="152400" y="4267200"/>
            <a:ext cx="8839200" cy="2254250"/>
          </a:xfrm>
          <a:prstGeom prst="rect">
            <a:avLst/>
          </a:prstGeom>
          <a:noFill/>
          <a:ln w="9525">
            <a:noFill/>
            <a:round/>
            <a:headEnd/>
            <a:tailEnd/>
          </a:ln>
          <a:effectLst/>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a:solidFill>
                  <a:srgbClr val="FFFFFF"/>
                </a:solidFill>
                <a:latin typeface="Times New Roman" pitchFamily="16" charset="0"/>
                <a:ea typeface="DejaVu Sans" charset="0"/>
                <a:cs typeface="DejaVu Sans" charset="0"/>
              </a:rPr>
              <a:t>       FORMAT TABEL       FORMAT LAPORAN   FORMAT PERHITUNGAN  FORMAT GRAFIK ANOTASI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FFFFFF"/>
                </a:solidFill>
                <a:latin typeface="Times New Roman" pitchFamily="16" charset="0"/>
                <a:ea typeface="DejaVu Sans" charset="0"/>
                <a:cs typeface="DejaVu Sans" charset="0"/>
              </a:rPr>
              <a:t>       </a:t>
            </a:r>
            <a:r>
              <a:rPr lang="en-US" sz="1600">
                <a:solidFill>
                  <a:srgbClr val="FFFFFF"/>
                </a:solidFill>
                <a:latin typeface="Times New Roman" pitchFamily="16" charset="0"/>
                <a:ea typeface="DejaVu Sans" charset="0"/>
                <a:cs typeface="DejaVu Sans" charset="0"/>
              </a:rPr>
              <a:t>- Kata-kata                - Teks	                       - Angka-angka                     - Kata-kata</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Kode alfanumerik   - Deskripsi                   - Hasil                                  - Angka-angka</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Angka-angka					              - Simbol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solidFill>
                <a:srgbClr val="FFFFFF"/>
              </a:solidFill>
              <a:latin typeface="Times New Roman" pitchFamily="16" charset="0"/>
              <a:ea typeface="DejaVu Sans" charset="0"/>
              <a:cs typeface="DejaVu Sans" charset="0"/>
            </a:endParaRP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CONTOH:                  CONTOH:	     CONTOH:                           CONTOH:</a:t>
            </a: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Hasil proses             - Perencanaan	      - Jarak		              - Nama obyek</a:t>
            </a:r>
          </a:p>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Indikasi	    - Laporan proyek	      - Inventarisasi	              - Legend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latin typeface="Times New Roman" pitchFamily="16" charset="0"/>
                <a:ea typeface="DejaVu Sans" charset="0"/>
                <a:cs typeface="DejaVu Sans" charset="0"/>
              </a:rPr>
              <a:t>     - Atribut	    - Pembahasan	      - Luas	</a:t>
            </a:r>
            <a:r>
              <a:rPr lang="en-US" sz="800">
                <a:solidFill>
                  <a:srgbClr val="FFFFFF"/>
                </a:solidFill>
                <a:latin typeface="Times New Roman" pitchFamily="16" charset="0"/>
                <a:ea typeface="DejaVu Sans" charset="0"/>
                <a:cs typeface="DejaVu Sans" charset="0"/>
              </a:rPr>
              <a:t>	                            </a:t>
            </a:r>
            <a:r>
              <a:rPr lang="en-US" sz="1600">
                <a:solidFill>
                  <a:srgbClr val="FFFFFF"/>
                </a:solidFill>
                <a:latin typeface="Times New Roman" pitchFamily="16" charset="0"/>
                <a:ea typeface="DejaVu Sans" charset="0"/>
                <a:cs typeface="DejaVu Sans" charset="0"/>
              </a:rPr>
              <a:t>- Grafik/Peta</a:t>
            </a:r>
          </a:p>
        </p:txBody>
      </p:sp>
      <p:pic>
        <p:nvPicPr>
          <p:cNvPr id="10243" name="Picture 3"/>
          <p:cNvPicPr>
            <a:picLocks noChangeAspect="1" noChangeArrowheads="1"/>
          </p:cNvPicPr>
          <p:nvPr/>
        </p:nvPicPr>
        <p:blipFill>
          <a:blip r:embed="rId3" cstate="print"/>
          <a:srcRect/>
          <a:stretch>
            <a:fillRect/>
          </a:stretch>
        </p:blipFill>
        <p:spPr bwMode="auto">
          <a:xfrm>
            <a:off x="457200" y="2209800"/>
            <a:ext cx="8382000" cy="1778000"/>
          </a:xfrm>
          <a:prstGeom prst="rect">
            <a:avLst/>
          </a:prstGeom>
          <a:noFill/>
          <a:ln w="9525">
            <a:noFill/>
            <a:round/>
            <a:headEnd/>
            <a:tailEnd/>
          </a:ln>
          <a:effectLst/>
        </p:spPr>
      </p:pic>
      <p:sp>
        <p:nvSpPr>
          <p:cNvPr id="10244" name="Line 4"/>
          <p:cNvSpPr>
            <a:spLocks noChangeShapeType="1"/>
          </p:cNvSpPr>
          <p:nvPr/>
        </p:nvSpPr>
        <p:spPr bwMode="auto">
          <a:xfrm>
            <a:off x="457200" y="3962400"/>
            <a:ext cx="8305800" cy="1588"/>
          </a:xfrm>
          <a:prstGeom prst="line">
            <a:avLst/>
          </a:prstGeom>
          <a:noFill/>
          <a:ln w="19080">
            <a:solidFill>
              <a:srgbClr val="FFFFFF"/>
            </a:solidFill>
            <a:miter lim="800000"/>
            <a:headEnd/>
            <a:tailEnd/>
          </a:ln>
          <a:effec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457200" y="1524000"/>
            <a:ext cx="7772400" cy="4876800"/>
          </a:xfrm>
        </p:spPr>
        <p:txBody>
          <a:bodyPr>
            <a:normAutofit lnSpcReduction="10000"/>
          </a:bodyPr>
          <a:lstStyle/>
          <a:p>
            <a:r>
              <a:rPr lang="en-US"/>
              <a:t>Over 7,000 universities worldwide teach GIS</a:t>
            </a:r>
          </a:p>
          <a:p>
            <a:r>
              <a:rPr lang="en-US"/>
              <a:t>GIS used in multiple disciplines:</a:t>
            </a:r>
          </a:p>
          <a:p>
            <a:pPr lvl="1">
              <a:buFontTx/>
              <a:buNone/>
            </a:pPr>
            <a:r>
              <a:rPr lang="en-US" sz="1800"/>
              <a:t>Agriculture</a:t>
            </a:r>
          </a:p>
          <a:p>
            <a:pPr lvl="1">
              <a:buFontTx/>
              <a:buNone/>
            </a:pPr>
            <a:r>
              <a:rPr lang="en-US" sz="1800"/>
              <a:t>Archaeology</a:t>
            </a:r>
          </a:p>
          <a:p>
            <a:pPr lvl="1">
              <a:buFontTx/>
              <a:buNone/>
            </a:pPr>
            <a:r>
              <a:rPr lang="en-US" sz="1800"/>
              <a:t>Architecture/Lanscape Arch.</a:t>
            </a:r>
          </a:p>
          <a:p>
            <a:pPr lvl="1">
              <a:buFontTx/>
              <a:buNone/>
            </a:pPr>
            <a:r>
              <a:rPr lang="en-US" sz="1800"/>
              <a:t>Business</a:t>
            </a:r>
          </a:p>
          <a:p>
            <a:pPr lvl="1">
              <a:buFontTx/>
              <a:buNone/>
            </a:pPr>
            <a:r>
              <a:rPr lang="en-US" sz="1800"/>
              <a:t>Computer Science</a:t>
            </a:r>
          </a:p>
          <a:p>
            <a:pPr lvl="1">
              <a:buFontTx/>
              <a:buNone/>
            </a:pPr>
            <a:r>
              <a:rPr lang="en-US" sz="1800"/>
              <a:t>Environmental Science </a:t>
            </a:r>
          </a:p>
          <a:p>
            <a:pPr lvl="1">
              <a:buFontTx/>
              <a:buNone/>
            </a:pPr>
            <a:r>
              <a:rPr lang="en-US" sz="1800"/>
              <a:t>Engineering</a:t>
            </a:r>
          </a:p>
          <a:p>
            <a:pPr lvl="1">
              <a:buFontTx/>
              <a:buNone/>
            </a:pPr>
            <a:r>
              <a:rPr lang="en-US" sz="1800"/>
              <a:t>Journalism</a:t>
            </a:r>
          </a:p>
          <a:p>
            <a:pPr lvl="1">
              <a:buFontTx/>
              <a:buNone/>
            </a:pPr>
            <a:r>
              <a:rPr lang="en-US" sz="1800"/>
              <a:t>Military Science</a:t>
            </a:r>
          </a:p>
          <a:p>
            <a:pPr lvl="1">
              <a:buFontTx/>
              <a:buNone/>
            </a:pPr>
            <a:r>
              <a:rPr lang="en-US" sz="1800"/>
              <a:t>Natural Resource Management</a:t>
            </a:r>
          </a:p>
          <a:p>
            <a:pPr lvl="1"/>
            <a:endParaRPr lang="en-US" sz="1800"/>
          </a:p>
        </p:txBody>
      </p:sp>
      <p:sp>
        <p:nvSpPr>
          <p:cNvPr id="6147" name="Rectangle 3"/>
          <p:cNvSpPr>
            <a:spLocks noGrp="1" noChangeArrowheads="1"/>
          </p:cNvSpPr>
          <p:nvPr>
            <p:ph type="title"/>
          </p:nvPr>
        </p:nvSpPr>
        <p:spPr/>
        <p:txBody>
          <a:bodyPr/>
          <a:lstStyle/>
          <a:p>
            <a:r>
              <a:rPr lang="en-US"/>
              <a:t>GIS in Education</a:t>
            </a:r>
          </a:p>
        </p:txBody>
      </p:sp>
      <p:sp>
        <p:nvSpPr>
          <p:cNvPr id="6148" name="Text Box 4"/>
          <p:cNvSpPr txBox="1">
            <a:spLocks noChangeArrowheads="1"/>
          </p:cNvSpPr>
          <p:nvPr/>
        </p:nvSpPr>
        <p:spPr bwMode="auto">
          <a:xfrm>
            <a:off x="4800600" y="23622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spcBef>
                <a:spcPct val="50000"/>
              </a:spcBef>
            </a:pPr>
            <a:endParaRPr lang="en-US"/>
          </a:p>
        </p:txBody>
      </p:sp>
      <p:sp>
        <p:nvSpPr>
          <p:cNvPr id="6149" name="Text Box 5"/>
          <p:cNvSpPr txBox="1">
            <a:spLocks noChangeArrowheads="1"/>
          </p:cNvSpPr>
          <p:nvPr/>
        </p:nvSpPr>
        <p:spPr bwMode="auto">
          <a:xfrm>
            <a:off x="4800600" y="3214688"/>
            <a:ext cx="3505200" cy="33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lvl="1" algn="l">
              <a:spcBef>
                <a:spcPct val="20000"/>
              </a:spcBef>
            </a:pPr>
            <a:r>
              <a:rPr lang="en-US" sz="1800">
                <a:solidFill>
                  <a:srgbClr val="003366"/>
                </a:solidFill>
                <a:latin typeface="Arial" pitchFamily="34" charset="0"/>
              </a:rPr>
              <a:t>Geography</a:t>
            </a:r>
          </a:p>
          <a:p>
            <a:pPr lvl="1" algn="l">
              <a:spcBef>
                <a:spcPct val="20000"/>
              </a:spcBef>
            </a:pPr>
            <a:r>
              <a:rPr lang="en-US" sz="1800">
                <a:solidFill>
                  <a:srgbClr val="003366"/>
                </a:solidFill>
                <a:latin typeface="Arial" pitchFamily="34" charset="0"/>
              </a:rPr>
              <a:t>Geology</a:t>
            </a:r>
          </a:p>
          <a:p>
            <a:pPr lvl="1" algn="l">
              <a:spcBef>
                <a:spcPct val="20000"/>
              </a:spcBef>
            </a:pPr>
            <a:r>
              <a:rPr lang="en-US" sz="1800">
                <a:solidFill>
                  <a:srgbClr val="003366"/>
                </a:solidFill>
                <a:latin typeface="Arial" pitchFamily="34" charset="0"/>
              </a:rPr>
              <a:t>Meteorology</a:t>
            </a:r>
          </a:p>
          <a:p>
            <a:pPr lvl="1" algn="l">
              <a:spcBef>
                <a:spcPct val="20000"/>
              </a:spcBef>
            </a:pPr>
            <a:r>
              <a:rPr lang="en-US" sz="1800">
                <a:solidFill>
                  <a:srgbClr val="003366"/>
                </a:solidFill>
                <a:latin typeface="Arial" pitchFamily="34" charset="0"/>
              </a:rPr>
              <a:t>Oceanography</a:t>
            </a:r>
          </a:p>
          <a:p>
            <a:pPr lvl="1" algn="l">
              <a:spcBef>
                <a:spcPct val="20000"/>
              </a:spcBef>
            </a:pPr>
            <a:r>
              <a:rPr lang="en-US" sz="1800">
                <a:solidFill>
                  <a:srgbClr val="003366"/>
                </a:solidFill>
                <a:latin typeface="Arial" pitchFamily="34" charset="0"/>
              </a:rPr>
              <a:t>Law Enforcement</a:t>
            </a:r>
          </a:p>
          <a:p>
            <a:pPr lvl="1" algn="l">
              <a:spcBef>
                <a:spcPct val="20000"/>
              </a:spcBef>
            </a:pPr>
            <a:r>
              <a:rPr lang="en-US" sz="1800">
                <a:solidFill>
                  <a:srgbClr val="003366"/>
                </a:solidFill>
                <a:latin typeface="Arial" pitchFamily="34" charset="0"/>
              </a:rPr>
              <a:t>Public Health</a:t>
            </a:r>
          </a:p>
          <a:p>
            <a:pPr lvl="1" algn="l">
              <a:spcBef>
                <a:spcPct val="20000"/>
              </a:spcBef>
            </a:pPr>
            <a:r>
              <a:rPr lang="en-US" sz="1800">
                <a:solidFill>
                  <a:srgbClr val="003366"/>
                </a:solidFill>
                <a:latin typeface="Arial" pitchFamily="34" charset="0"/>
              </a:rPr>
              <a:t>History</a:t>
            </a:r>
          </a:p>
          <a:p>
            <a:pPr lvl="1" algn="l">
              <a:spcBef>
                <a:spcPct val="20000"/>
              </a:spcBef>
            </a:pPr>
            <a:r>
              <a:rPr lang="en-US" sz="1800">
                <a:solidFill>
                  <a:srgbClr val="003366"/>
                </a:solidFill>
                <a:latin typeface="Arial" pitchFamily="34" charset="0"/>
              </a:rPr>
              <a:t>Sociology</a:t>
            </a:r>
          </a:p>
          <a:p>
            <a:pPr lvl="1" algn="l">
              <a:spcBef>
                <a:spcPct val="20000"/>
              </a:spcBef>
            </a:pPr>
            <a:r>
              <a:rPr lang="en-US" sz="1800">
                <a:solidFill>
                  <a:srgbClr val="003366"/>
                </a:solidFill>
                <a:latin typeface="Arial" pitchFamily="34" charset="0"/>
              </a:rPr>
              <a:t>Urban/Regional Planning</a:t>
            </a:r>
          </a:p>
          <a:p>
            <a:pPr algn="l">
              <a:spcBef>
                <a:spcPct val="20000"/>
              </a:spcBef>
            </a:pPr>
            <a:endParaRPr lang="en-US" sz="1800">
              <a:latin typeface="Arial" pitchFamily="34" charset="0"/>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67</a:t>
            </a:fld>
            <a:endParaRPr lang="en-US"/>
          </a:p>
        </p:txBody>
      </p:sp>
    </p:spTree>
    <p:extLst>
      <p:ext uri="{BB962C8B-B14F-4D97-AF65-F5344CB8AC3E}">
        <p14:creationId xmlns:p14="http://schemas.microsoft.com/office/powerpoint/2010/main" val="2919202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Agriculture</a:t>
            </a:r>
          </a:p>
        </p:txBody>
      </p:sp>
      <p:sp>
        <p:nvSpPr>
          <p:cNvPr id="7171" name="Rectangle 3"/>
          <p:cNvSpPr>
            <a:spLocks noGrp="1" noChangeArrowheads="1"/>
          </p:cNvSpPr>
          <p:nvPr>
            <p:ph type="body" idx="1"/>
          </p:nvPr>
        </p:nvSpPr>
        <p:spPr>
          <a:xfrm>
            <a:off x="304800" y="1752600"/>
            <a:ext cx="7772400" cy="4114800"/>
          </a:xfrm>
        </p:spPr>
        <p:txBody>
          <a:bodyPr/>
          <a:lstStyle/>
          <a:p>
            <a:pPr lvl="1"/>
            <a:r>
              <a:rPr lang="en-US" sz="2400"/>
              <a:t>Farm management</a:t>
            </a:r>
          </a:p>
          <a:p>
            <a:pPr lvl="1"/>
            <a:r>
              <a:rPr lang="en-US" sz="2400"/>
              <a:t>Pest/Disease tracking</a:t>
            </a:r>
          </a:p>
          <a:p>
            <a:pPr lvl="1"/>
            <a:r>
              <a:rPr lang="en-US" sz="2400"/>
              <a:t>Crop monitoring</a:t>
            </a:r>
          </a:p>
          <a:p>
            <a:pPr lvl="1"/>
            <a:r>
              <a:rPr lang="en-US" sz="2400"/>
              <a:t>Yield prediction</a:t>
            </a:r>
          </a:p>
          <a:p>
            <a:pPr lvl="1"/>
            <a:r>
              <a:rPr lang="en-US" sz="2400"/>
              <a:t>Soil analysis</a:t>
            </a:r>
          </a:p>
        </p:txBody>
      </p:sp>
      <p:pic>
        <p:nvPicPr>
          <p:cNvPr id="7172" name="Picture 4" descr="Farm_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676400"/>
            <a:ext cx="4054475" cy="29003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3" name="Picture 6" descr="UZFIG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7025" y="4724400"/>
            <a:ext cx="5057775" cy="1852613"/>
          </a:xfrm>
          <a:prstGeom prst="rect">
            <a:avLst/>
          </a:prstGeom>
          <a:noFill/>
          <a:ln w="22225">
            <a:solidFill>
              <a:schemeClr val="tx1"/>
            </a:solidFill>
            <a:miter lim="800000"/>
            <a:headEnd/>
            <a:tailEnd/>
          </a:ln>
          <a:effectLst>
            <a:outerShdw dist="1796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68</a:t>
            </a:fld>
            <a:endParaRPr lang="en-US"/>
          </a:p>
        </p:txBody>
      </p:sp>
    </p:spTree>
    <p:extLst>
      <p:ext uri="{BB962C8B-B14F-4D97-AF65-F5344CB8AC3E}">
        <p14:creationId xmlns:p14="http://schemas.microsoft.com/office/powerpoint/2010/main" val="2630182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4000"/>
              <a:t>Natural Resource Management</a:t>
            </a:r>
          </a:p>
        </p:txBody>
      </p:sp>
      <p:sp>
        <p:nvSpPr>
          <p:cNvPr id="8195" name="Rectangle 3"/>
          <p:cNvSpPr>
            <a:spLocks noGrp="1" noChangeArrowheads="1"/>
          </p:cNvSpPr>
          <p:nvPr>
            <p:ph type="body" idx="1"/>
          </p:nvPr>
        </p:nvSpPr>
        <p:spPr>
          <a:xfrm>
            <a:off x="533400" y="1828800"/>
            <a:ext cx="7772400" cy="4114800"/>
          </a:xfrm>
        </p:spPr>
        <p:txBody>
          <a:bodyPr/>
          <a:lstStyle/>
          <a:p>
            <a:r>
              <a:rPr lang="en-US" sz="2800"/>
              <a:t>Forestry</a:t>
            </a:r>
          </a:p>
          <a:p>
            <a:r>
              <a:rPr lang="en-US" sz="2800"/>
              <a:t>Ecology</a:t>
            </a:r>
          </a:p>
          <a:p>
            <a:r>
              <a:rPr lang="en-US" sz="2800"/>
              <a:t>Mining</a:t>
            </a:r>
          </a:p>
          <a:p>
            <a:r>
              <a:rPr lang="en-US" sz="2800"/>
              <a:t>Petroleum</a:t>
            </a:r>
          </a:p>
          <a:p>
            <a:r>
              <a:rPr lang="en-US" sz="2800"/>
              <a:t>Water Resources</a:t>
            </a:r>
          </a:p>
          <a:p>
            <a:endParaRPr lang="en-US" sz="2800"/>
          </a:p>
        </p:txBody>
      </p:sp>
      <p:pic>
        <p:nvPicPr>
          <p:cNvPr id="8196" name="Picture 4" descr="watershed deline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4565650"/>
            <a:ext cx="33528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monroe_layoutgre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201988"/>
            <a:ext cx="3657600" cy="2665412"/>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spatial_analyst_l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1320800"/>
            <a:ext cx="2895600" cy="24892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69</a:t>
            </a:fld>
            <a:endParaRPr lang="en-US"/>
          </a:p>
        </p:txBody>
      </p:sp>
    </p:spTree>
    <p:extLst>
      <p:ext uri="{BB962C8B-B14F-4D97-AF65-F5344CB8AC3E}">
        <p14:creationId xmlns:p14="http://schemas.microsoft.com/office/powerpoint/2010/main" val="2932810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www.Geoinformatics.info</a:t>
            </a:r>
          </a:p>
        </p:txBody>
      </p:sp>
      <p:pic>
        <p:nvPicPr>
          <p:cNvPr id="8195" name="Picture 4" descr="Geoinformatics_Inf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0"/>
            <a:ext cx="76835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7</a:t>
            </a:fld>
            <a:endParaRPr lang="en-US"/>
          </a:p>
        </p:txBody>
      </p:sp>
    </p:spTree>
    <p:extLst>
      <p:ext uri="{BB962C8B-B14F-4D97-AF65-F5344CB8AC3E}">
        <p14:creationId xmlns:p14="http://schemas.microsoft.com/office/powerpoint/2010/main" val="412453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1143000"/>
          </a:xfrm>
        </p:spPr>
        <p:txBody>
          <a:bodyPr>
            <a:normAutofit fontScale="90000"/>
          </a:bodyPr>
          <a:lstStyle/>
          <a:p>
            <a:r>
              <a:rPr lang="en-US" sz="3600"/>
              <a:t>Planning and</a:t>
            </a:r>
            <a:br>
              <a:rPr lang="en-US" sz="3600"/>
            </a:br>
            <a:r>
              <a:rPr lang="en-US" sz="3600"/>
              <a:t> Economic Development</a:t>
            </a:r>
          </a:p>
        </p:txBody>
      </p:sp>
      <p:sp>
        <p:nvSpPr>
          <p:cNvPr id="9219" name="Rectangle 3"/>
          <p:cNvSpPr>
            <a:spLocks noGrp="1" noChangeArrowheads="1"/>
          </p:cNvSpPr>
          <p:nvPr>
            <p:ph type="body" idx="1"/>
          </p:nvPr>
        </p:nvSpPr>
        <p:spPr>
          <a:xfrm>
            <a:off x="533400" y="1600200"/>
            <a:ext cx="7772400" cy="4114800"/>
          </a:xfrm>
        </p:spPr>
        <p:txBody>
          <a:bodyPr/>
          <a:lstStyle/>
          <a:p>
            <a:r>
              <a:rPr lang="en-US" sz="2800"/>
              <a:t>Land Use/Zoning</a:t>
            </a:r>
          </a:p>
          <a:p>
            <a:r>
              <a:rPr lang="en-US" sz="2800"/>
              <a:t>Emergency Preparedness</a:t>
            </a:r>
          </a:p>
          <a:p>
            <a:r>
              <a:rPr lang="en-US" sz="2800"/>
              <a:t>Population Forecast</a:t>
            </a:r>
          </a:p>
          <a:p>
            <a:r>
              <a:rPr lang="en-US" sz="2800"/>
              <a:t>Market Analysis</a:t>
            </a:r>
          </a:p>
          <a:p>
            <a:r>
              <a:rPr lang="en-US" sz="2800"/>
              <a:t>Property Tax Assessment</a:t>
            </a:r>
          </a:p>
          <a:p>
            <a:r>
              <a:rPr lang="en-US" sz="2800"/>
              <a:t>Transportation</a:t>
            </a:r>
          </a:p>
        </p:txBody>
      </p:sp>
      <p:pic>
        <p:nvPicPr>
          <p:cNvPr id="922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3429000"/>
            <a:ext cx="23844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4" descr="Network Analy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524000"/>
            <a:ext cx="2895600" cy="230505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4572000"/>
            <a:ext cx="2484438"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70</a:t>
            </a:fld>
            <a:endParaRPr lang="en-US"/>
          </a:p>
        </p:txBody>
      </p:sp>
    </p:spTree>
    <p:extLst>
      <p:ext uri="{BB962C8B-B14F-4D97-AF65-F5344CB8AC3E}">
        <p14:creationId xmlns:p14="http://schemas.microsoft.com/office/powerpoint/2010/main" val="2898120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1" descr="arrow_green_up-lef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00000">
            <a:off x="2876550" y="1543050"/>
            <a:ext cx="25241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a:xfrm>
            <a:off x="685800" y="228600"/>
            <a:ext cx="7772400" cy="1143000"/>
          </a:xfrm>
        </p:spPr>
        <p:txBody>
          <a:bodyPr/>
          <a:lstStyle/>
          <a:p>
            <a:r>
              <a:rPr lang="en-US" sz="3200"/>
              <a:t>GIS: A Framework for Understanding and Managing Our Earth</a:t>
            </a:r>
          </a:p>
        </p:txBody>
      </p:sp>
      <p:pic>
        <p:nvPicPr>
          <p:cNvPr id="10244" name="Picture 3" descr="corner glo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0"/>
            <a:ext cx="5097463" cy="4572000"/>
          </a:xfrm>
          <a:prstGeom prst="rect">
            <a:avLst/>
          </a:prstGeom>
          <a:noFill/>
          <a:ln>
            <a:noFill/>
          </a:ln>
          <a:extLst>
            <a:ext uri="{909E8E84-426E-40DD-AFC4-6F175D3DCCD1}">
              <a14:hiddenFill xmlns:a14="http://schemas.microsoft.com/office/drawing/2010/main">
                <a:solidFill>
                  <a:srgbClr val="FFFFFF">
                    <a:alpha val="85097"/>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arrow_green_up-lef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35203">
            <a:off x="4171950" y="3948113"/>
            <a:ext cx="280352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6"/>
          <p:cNvSpPr>
            <a:spLocks noChangeArrowheads="1"/>
          </p:cNvSpPr>
          <p:nvPr/>
        </p:nvSpPr>
        <p:spPr bwMode="auto">
          <a:xfrm>
            <a:off x="7391400" y="2773363"/>
            <a:ext cx="1792288" cy="179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34901" tIns="67451" rIns="134901" bIns="67451">
            <a:spAutoFit/>
          </a:bodyPr>
          <a:lstStyle/>
          <a:p>
            <a:pPr marL="342900" indent="-342900" algn="l">
              <a:lnSpc>
                <a:spcPct val="120000"/>
              </a:lnSpc>
              <a:spcBef>
                <a:spcPct val="20000"/>
              </a:spcBef>
              <a:buClr>
                <a:srgbClr val="3399CC"/>
              </a:buClr>
            </a:pPr>
            <a:r>
              <a:rPr lang="en-US" sz="1600" i="1">
                <a:solidFill>
                  <a:srgbClr val="003366"/>
                </a:solidFill>
                <a:latin typeface="Arial" pitchFamily="34" charset="0"/>
              </a:rPr>
              <a:t>Holistic</a:t>
            </a:r>
          </a:p>
          <a:p>
            <a:pPr marL="342900" indent="-342900" algn="l">
              <a:lnSpc>
                <a:spcPct val="120000"/>
              </a:lnSpc>
              <a:spcBef>
                <a:spcPct val="20000"/>
              </a:spcBef>
              <a:buClr>
                <a:srgbClr val="3399CC"/>
              </a:buClr>
            </a:pPr>
            <a:r>
              <a:rPr lang="en-US" sz="1600" i="1">
                <a:solidFill>
                  <a:srgbClr val="003366"/>
                </a:solidFill>
                <a:latin typeface="Arial" pitchFamily="34" charset="0"/>
              </a:rPr>
              <a:t>Comprehensive</a:t>
            </a:r>
          </a:p>
          <a:p>
            <a:pPr marL="342900" indent="-342900" algn="l">
              <a:lnSpc>
                <a:spcPct val="120000"/>
              </a:lnSpc>
              <a:spcBef>
                <a:spcPct val="20000"/>
              </a:spcBef>
              <a:buClr>
                <a:srgbClr val="3399CC"/>
              </a:buClr>
            </a:pPr>
            <a:r>
              <a:rPr lang="en-US" sz="1600" i="1">
                <a:solidFill>
                  <a:srgbClr val="003366"/>
                </a:solidFill>
                <a:latin typeface="Arial" pitchFamily="34" charset="0"/>
              </a:rPr>
              <a:t>Systematic</a:t>
            </a:r>
          </a:p>
          <a:p>
            <a:pPr marL="342900" indent="-342900" algn="l">
              <a:lnSpc>
                <a:spcPct val="120000"/>
              </a:lnSpc>
              <a:spcBef>
                <a:spcPct val="20000"/>
              </a:spcBef>
              <a:buClr>
                <a:srgbClr val="3399CC"/>
              </a:buClr>
            </a:pPr>
            <a:r>
              <a:rPr lang="en-US" sz="1600" i="1">
                <a:solidFill>
                  <a:srgbClr val="003366"/>
                </a:solidFill>
                <a:latin typeface="Arial" pitchFamily="34" charset="0"/>
              </a:rPr>
              <a:t>Analytic</a:t>
            </a:r>
          </a:p>
          <a:p>
            <a:pPr marL="342900" indent="-342900" algn="l">
              <a:lnSpc>
                <a:spcPct val="120000"/>
              </a:lnSpc>
              <a:spcBef>
                <a:spcPct val="20000"/>
              </a:spcBef>
              <a:buClr>
                <a:srgbClr val="3399CC"/>
              </a:buClr>
            </a:pPr>
            <a:r>
              <a:rPr lang="en-US" sz="1600" i="1">
                <a:solidFill>
                  <a:srgbClr val="003366"/>
                </a:solidFill>
                <a:latin typeface="Arial" pitchFamily="34" charset="0"/>
              </a:rPr>
              <a:t>Visual</a:t>
            </a:r>
          </a:p>
        </p:txBody>
      </p:sp>
      <p:sp>
        <p:nvSpPr>
          <p:cNvPr id="10247" name="Rectangle 7"/>
          <p:cNvSpPr>
            <a:spLocks noChangeArrowheads="1"/>
          </p:cNvSpPr>
          <p:nvPr/>
        </p:nvSpPr>
        <p:spPr bwMode="auto">
          <a:xfrm>
            <a:off x="4191000" y="2209800"/>
            <a:ext cx="1404938" cy="17526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Lst>
        </p:spPr>
        <p:txBody>
          <a:bodyPr lIns="134901" tIns="67451" rIns="134901" bIns="67451"/>
          <a:lstStyle/>
          <a:p>
            <a:pPr marL="342900" indent="-342900" algn="l">
              <a:lnSpc>
                <a:spcPct val="110000"/>
              </a:lnSpc>
              <a:spcBef>
                <a:spcPct val="20000"/>
              </a:spcBef>
              <a:buClr>
                <a:srgbClr val="3399CC"/>
              </a:buClr>
            </a:pPr>
            <a:r>
              <a:rPr lang="en-US" sz="1800">
                <a:solidFill>
                  <a:srgbClr val="CC0033"/>
                </a:solidFill>
                <a:latin typeface="Arial" pitchFamily="34" charset="0"/>
              </a:rPr>
              <a:t>Creating</a:t>
            </a:r>
            <a:endParaRPr lang="en-US" sz="1400">
              <a:solidFill>
                <a:srgbClr val="CC0033"/>
              </a:solidFill>
              <a:latin typeface="Arial" pitchFamily="34" charset="0"/>
            </a:endParaRPr>
          </a:p>
          <a:p>
            <a:pPr marL="342900" indent="-342900" algn="l">
              <a:lnSpc>
                <a:spcPct val="130000"/>
              </a:lnSpc>
              <a:buClr>
                <a:schemeClr val="hlink"/>
              </a:buClr>
            </a:pPr>
            <a:r>
              <a:rPr lang="en-US" sz="1400">
                <a:solidFill>
                  <a:srgbClr val="003366"/>
                </a:solidFill>
                <a:latin typeface="Arial" pitchFamily="34" charset="0"/>
              </a:rPr>
              <a:t>Measuring</a:t>
            </a:r>
          </a:p>
          <a:p>
            <a:pPr marL="342900" indent="-342900" algn="l">
              <a:lnSpc>
                <a:spcPct val="110000"/>
              </a:lnSpc>
              <a:buClr>
                <a:schemeClr val="hlink"/>
              </a:buClr>
            </a:pPr>
            <a:r>
              <a:rPr lang="en-US" sz="1400">
                <a:solidFill>
                  <a:srgbClr val="003366"/>
                </a:solidFill>
                <a:latin typeface="Arial" pitchFamily="34" charset="0"/>
              </a:rPr>
              <a:t>Organizing</a:t>
            </a:r>
          </a:p>
          <a:p>
            <a:pPr marL="342900" indent="-342900" algn="l">
              <a:lnSpc>
                <a:spcPct val="110000"/>
              </a:lnSpc>
              <a:buClr>
                <a:schemeClr val="hlink"/>
              </a:buClr>
            </a:pPr>
            <a:r>
              <a:rPr lang="en-US" sz="1400">
                <a:solidFill>
                  <a:srgbClr val="003366"/>
                </a:solidFill>
                <a:latin typeface="Arial" pitchFamily="34" charset="0"/>
              </a:rPr>
              <a:t>Analyzing</a:t>
            </a:r>
          </a:p>
          <a:p>
            <a:pPr marL="342900" indent="-342900" algn="l">
              <a:lnSpc>
                <a:spcPct val="110000"/>
              </a:lnSpc>
              <a:buClr>
                <a:schemeClr val="hlink"/>
              </a:buClr>
            </a:pPr>
            <a:r>
              <a:rPr lang="en-US" sz="1400">
                <a:solidFill>
                  <a:srgbClr val="003366"/>
                </a:solidFill>
                <a:latin typeface="Arial" pitchFamily="34" charset="0"/>
              </a:rPr>
              <a:t>Modeling</a:t>
            </a:r>
          </a:p>
        </p:txBody>
      </p:sp>
      <p:sp>
        <p:nvSpPr>
          <p:cNvPr id="10248" name="Rectangle 8"/>
          <p:cNvSpPr>
            <a:spLocks noChangeArrowheads="1"/>
          </p:cNvSpPr>
          <p:nvPr/>
        </p:nvSpPr>
        <p:spPr bwMode="auto">
          <a:xfrm>
            <a:off x="4881563" y="4113213"/>
            <a:ext cx="1138237" cy="114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34901" tIns="67451" rIns="134901" bIns="67451">
            <a:spAutoFit/>
          </a:bodyPr>
          <a:lstStyle/>
          <a:p>
            <a:pPr marL="342900" indent="-342900" algn="l">
              <a:lnSpc>
                <a:spcPct val="110000"/>
              </a:lnSpc>
              <a:spcBef>
                <a:spcPct val="20000"/>
              </a:spcBef>
              <a:buClr>
                <a:srgbClr val="3399CC"/>
              </a:buClr>
            </a:pPr>
            <a:r>
              <a:rPr lang="en-US" sz="1600">
                <a:solidFill>
                  <a:srgbClr val="CC0033"/>
                </a:solidFill>
                <a:latin typeface="Arial" pitchFamily="34" charset="0"/>
              </a:rPr>
              <a:t>Applying</a:t>
            </a:r>
            <a:endParaRPr lang="en-US" sz="1200">
              <a:solidFill>
                <a:srgbClr val="CC0033"/>
              </a:solidFill>
              <a:latin typeface="Arial" pitchFamily="34" charset="0"/>
            </a:endParaRPr>
          </a:p>
          <a:p>
            <a:pPr marL="342900" indent="-342900" algn="l">
              <a:lnSpc>
                <a:spcPct val="130000"/>
              </a:lnSpc>
              <a:buClr>
                <a:schemeClr val="hlink"/>
              </a:buClr>
            </a:pPr>
            <a:r>
              <a:rPr lang="en-US" sz="1400">
                <a:solidFill>
                  <a:srgbClr val="003366"/>
                </a:solidFill>
                <a:latin typeface="Arial" pitchFamily="34" charset="0"/>
              </a:rPr>
              <a:t>Planning</a:t>
            </a:r>
          </a:p>
          <a:p>
            <a:pPr marL="342900" indent="-342900" algn="l">
              <a:lnSpc>
                <a:spcPct val="110000"/>
              </a:lnSpc>
              <a:buClr>
                <a:schemeClr val="hlink"/>
              </a:buClr>
            </a:pPr>
            <a:r>
              <a:rPr lang="en-US" sz="1400">
                <a:solidFill>
                  <a:srgbClr val="003366"/>
                </a:solidFill>
                <a:latin typeface="Arial" pitchFamily="34" charset="0"/>
              </a:rPr>
              <a:t>Managing</a:t>
            </a:r>
          </a:p>
          <a:p>
            <a:pPr marL="342900" indent="-342900" algn="l">
              <a:lnSpc>
                <a:spcPct val="110000"/>
              </a:lnSpc>
              <a:buClr>
                <a:schemeClr val="hlink"/>
              </a:buClr>
            </a:pPr>
            <a:r>
              <a:rPr lang="en-US" sz="1400">
                <a:solidFill>
                  <a:srgbClr val="003366"/>
                </a:solidFill>
                <a:latin typeface="Arial" pitchFamily="34" charset="0"/>
              </a:rPr>
              <a:t>Acting</a:t>
            </a:r>
          </a:p>
        </p:txBody>
      </p:sp>
      <p:sp>
        <p:nvSpPr>
          <p:cNvPr id="10249" name="Rectangle 9"/>
          <p:cNvSpPr>
            <a:spLocks noChangeArrowheads="1"/>
          </p:cNvSpPr>
          <p:nvPr/>
        </p:nvSpPr>
        <p:spPr bwMode="auto">
          <a:xfrm>
            <a:off x="5562600" y="1752600"/>
            <a:ext cx="3584575" cy="457200"/>
          </a:xfrm>
          <a:prstGeom prst="rect">
            <a:avLst/>
          </a:prstGeom>
          <a:noFill/>
          <a:ln>
            <a:noFill/>
          </a:ln>
          <a:effectLst/>
          <a:extLst>
            <a:ext uri="{909E8E84-426E-40DD-AFC4-6F175D3DCCD1}">
              <a14:hiddenFill xmlns:a14="http://schemas.microsoft.com/office/drawing/2010/main">
                <a:gradFill rotWithShape="0">
                  <a:gsLst>
                    <a:gs pos="0">
                      <a:srgbClr val="014687"/>
                    </a:gs>
                    <a:gs pos="100000">
                      <a:srgbClr val="3393C2"/>
                    </a:gs>
                  </a:gsLst>
                  <a:lin ang="2700000" scaled="1"/>
                </a:gra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solidFill>
                  <a:schemeClr val="tx2"/>
                </a:solidFill>
                <a:latin typeface="Arial" pitchFamily="34" charset="0"/>
                <a:ea typeface="ＭＳ Ｐゴシック" pitchFamily="80" charset="-128"/>
              </a:rPr>
              <a:t>Geographic Knowledge</a:t>
            </a:r>
          </a:p>
        </p:txBody>
      </p:sp>
      <p:pic>
        <p:nvPicPr>
          <p:cNvPr id="10250" name="Picture 10" descr="gis_proc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3725" y="2463800"/>
            <a:ext cx="179546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71</a:t>
            </a:fld>
            <a:endParaRPr lang="en-US"/>
          </a:p>
        </p:txBody>
      </p:sp>
    </p:spTree>
    <p:extLst>
      <p:ext uri="{BB962C8B-B14F-4D97-AF65-F5344CB8AC3E}">
        <p14:creationId xmlns:p14="http://schemas.microsoft.com/office/powerpoint/2010/main" val="242888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r>
              <a:rPr lang="en-US" sz="4000">
                <a:sym typeface="WP IconicSymbolsA" pitchFamily="2" charset="2"/>
              </a:rPr>
              <a:t>GIS enhances </a:t>
            </a:r>
            <a:br>
              <a:rPr lang="en-US" sz="4000">
                <a:sym typeface="WP IconicSymbolsA" pitchFamily="2" charset="2"/>
              </a:rPr>
            </a:br>
            <a:r>
              <a:rPr lang="en-US" sz="4000">
                <a:sym typeface="WP IconicSymbolsA" pitchFamily="2" charset="2"/>
              </a:rPr>
              <a:t>education because it is:</a:t>
            </a:r>
          </a:p>
        </p:txBody>
      </p:sp>
      <p:sp>
        <p:nvSpPr>
          <p:cNvPr id="11267" name="Rectangle 3"/>
          <p:cNvSpPr>
            <a:spLocks noGrp="1" noChangeArrowheads="1"/>
          </p:cNvSpPr>
          <p:nvPr>
            <p:ph type="body" idx="1"/>
          </p:nvPr>
        </p:nvSpPr>
        <p:spPr/>
        <p:txBody>
          <a:bodyPr/>
          <a:lstStyle/>
          <a:p>
            <a:r>
              <a:rPr lang="en-US" sz="2800">
                <a:sym typeface="WP IconicSymbolsA" pitchFamily="2" charset="2"/>
              </a:rPr>
              <a:t> Multi-disciplinary</a:t>
            </a:r>
          </a:p>
          <a:p>
            <a:r>
              <a:rPr lang="en-US" sz="2800">
                <a:sym typeface="WP IconicSymbolsA" pitchFamily="2" charset="2"/>
              </a:rPr>
              <a:t> A real-world technology using real data</a:t>
            </a:r>
          </a:p>
          <a:p>
            <a:r>
              <a:rPr lang="en-US" sz="2800">
                <a:sym typeface="WP IconicSymbolsA" pitchFamily="2" charset="2"/>
              </a:rPr>
              <a:t> Involves authentic tasks / assessments</a:t>
            </a:r>
          </a:p>
          <a:p>
            <a:r>
              <a:rPr lang="en-US" sz="2800">
                <a:sym typeface="WP IconicSymbolsA" pitchFamily="2" charset="2"/>
              </a:rPr>
              <a:t> Promotes holistic / systematic approach </a:t>
            </a:r>
          </a:p>
          <a:p>
            <a:r>
              <a:rPr lang="en-US" sz="2800">
                <a:sym typeface="WP IconicSymbolsA" pitchFamily="2" charset="2"/>
              </a:rPr>
              <a:t> Engages multiple ways of learning</a:t>
            </a:r>
          </a:p>
          <a:p>
            <a:r>
              <a:rPr lang="en-US" sz="2800">
                <a:sym typeface="WP IconicSymbolsA" pitchFamily="2" charset="2"/>
              </a:rPr>
              <a:t> Encourages community connections</a:t>
            </a:r>
          </a:p>
          <a:p>
            <a:r>
              <a:rPr lang="en-US" sz="2800">
                <a:sym typeface="WP IconicSymbolsA" pitchFamily="2" charset="2"/>
              </a:rPr>
              <a:t> Used at scales from local to global </a:t>
            </a:r>
          </a:p>
        </p:txBody>
      </p:sp>
      <p:sp>
        <p:nvSpPr>
          <p:cNvPr id="38916" name="Rectangle 4"/>
          <p:cNvSpPr>
            <a:spLocks noChangeArrowheads="1"/>
          </p:cNvSpPr>
          <p:nvPr/>
        </p:nvSpPr>
        <p:spPr bwMode="auto">
          <a:xfrm>
            <a:off x="852488" y="533400"/>
            <a:ext cx="184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defRPr/>
            </a:pPr>
            <a:endParaRPr lang="en-US" sz="3200">
              <a:solidFill>
                <a:srgbClr val="003366"/>
              </a:solidFill>
              <a:effectLst>
                <a:outerShdw blurRad="38100" dist="38100" dir="2700000" algn="tl">
                  <a:srgbClr val="C0C0C0"/>
                </a:outerShdw>
              </a:effectLst>
              <a:latin typeface="Arial Rounded MT Bold" pitchFamily="34" charset="0"/>
              <a:sym typeface="WP IconicSymbolsA" pitchFamily="2" charset="2"/>
            </a:endParaRPr>
          </a:p>
          <a:p>
            <a:pPr algn="l">
              <a:defRPr/>
            </a:pPr>
            <a:endParaRPr lang="en-US" sz="2800">
              <a:solidFill>
                <a:srgbClr val="003366"/>
              </a:solidFill>
              <a:effectLst>
                <a:outerShdw blurRad="38100" dist="38100" dir="2700000" algn="tl">
                  <a:srgbClr val="C0C0C0"/>
                </a:outerShdw>
              </a:effectLst>
              <a:latin typeface="Arial Rounded MT Bold" pitchFamily="34" charset="0"/>
              <a:sym typeface="WP IconicSymbolsA" pitchFamily="2" charset="2"/>
            </a:endParaRPr>
          </a:p>
          <a:p>
            <a:pPr algn="l">
              <a:defRPr/>
            </a:pPr>
            <a:endParaRPr lang="en-US" sz="2800">
              <a:solidFill>
                <a:srgbClr val="003366"/>
              </a:solidFill>
              <a:latin typeface="Arial" charset="0"/>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72</a:t>
            </a:fld>
            <a:endParaRPr lang="en-US"/>
          </a:p>
        </p:txBody>
      </p:sp>
    </p:spTree>
    <p:extLst>
      <p:ext uri="{BB962C8B-B14F-4D97-AF65-F5344CB8AC3E}">
        <p14:creationId xmlns:p14="http://schemas.microsoft.com/office/powerpoint/2010/main" val="1957114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Geography matters</a:t>
            </a:r>
          </a:p>
        </p:txBody>
      </p:sp>
      <p:sp>
        <p:nvSpPr>
          <p:cNvPr id="12291" name="Rectangle 4"/>
          <p:cNvSpPr>
            <a:spLocks noGrp="1" noChangeArrowheads="1"/>
          </p:cNvSpPr>
          <p:nvPr>
            <p:ph type="body" idx="1"/>
          </p:nvPr>
        </p:nvSpPr>
        <p:spPr>
          <a:xfrm>
            <a:off x="381000" y="1752600"/>
            <a:ext cx="8458200" cy="4114800"/>
          </a:xfrm>
          <a:noFill/>
        </p:spPr>
        <p:txBody>
          <a:bodyPr/>
          <a:lstStyle/>
          <a:p>
            <a:pPr>
              <a:lnSpc>
                <a:spcPct val="90000"/>
              </a:lnSpc>
              <a:buFontTx/>
              <a:buNone/>
            </a:pPr>
            <a:r>
              <a:rPr lang="en-US" sz="2600">
                <a:sym typeface="WP IconicSymbolsA" pitchFamily="2" charset="2"/>
              </a:rPr>
              <a:t>Today’s challenges require geographic approach</a:t>
            </a:r>
          </a:p>
          <a:p>
            <a:pPr>
              <a:lnSpc>
                <a:spcPct val="90000"/>
              </a:lnSpc>
            </a:pPr>
            <a:r>
              <a:rPr lang="en-US" sz="2600">
                <a:sym typeface="WP IconicSymbolsA" pitchFamily="2" charset="2"/>
              </a:rPr>
              <a:t>Climate Change</a:t>
            </a:r>
          </a:p>
          <a:p>
            <a:pPr>
              <a:lnSpc>
                <a:spcPct val="90000"/>
              </a:lnSpc>
            </a:pPr>
            <a:r>
              <a:rPr lang="en-US" sz="2600">
                <a:sym typeface="WP IconicSymbolsA" pitchFamily="2" charset="2"/>
              </a:rPr>
              <a:t>Urban Growth</a:t>
            </a:r>
          </a:p>
          <a:p>
            <a:pPr>
              <a:lnSpc>
                <a:spcPct val="90000"/>
              </a:lnSpc>
            </a:pPr>
            <a:r>
              <a:rPr lang="en-US" sz="2600">
                <a:sym typeface="WP IconicSymbolsA" pitchFamily="2" charset="2"/>
              </a:rPr>
              <a:t>Sustainable Agriculture</a:t>
            </a:r>
          </a:p>
          <a:p>
            <a:pPr>
              <a:lnSpc>
                <a:spcPct val="90000"/>
              </a:lnSpc>
            </a:pPr>
            <a:r>
              <a:rPr lang="en-US" sz="2600">
                <a:sym typeface="WP IconicSymbolsA" pitchFamily="2" charset="2"/>
              </a:rPr>
              <a:t>Water Quality and Availability</a:t>
            </a:r>
          </a:p>
          <a:p>
            <a:pPr>
              <a:lnSpc>
                <a:spcPct val="90000"/>
              </a:lnSpc>
            </a:pPr>
            <a:r>
              <a:rPr lang="en-US" sz="2600">
                <a:sym typeface="WP IconicSymbolsA" pitchFamily="2" charset="2"/>
              </a:rPr>
              <a:t>International and National Security</a:t>
            </a:r>
          </a:p>
          <a:p>
            <a:pPr>
              <a:lnSpc>
                <a:spcPct val="90000"/>
              </a:lnSpc>
            </a:pPr>
            <a:r>
              <a:rPr lang="en-US" sz="2600">
                <a:sym typeface="WP IconicSymbolsA" pitchFamily="2" charset="2"/>
              </a:rPr>
              <a:t>Energy</a:t>
            </a:r>
          </a:p>
          <a:p>
            <a:pPr>
              <a:lnSpc>
                <a:spcPct val="90000"/>
              </a:lnSpc>
            </a:pPr>
            <a:r>
              <a:rPr lang="en-US" sz="2600">
                <a:sym typeface="WP IconicSymbolsA" pitchFamily="2" charset="2"/>
              </a:rPr>
              <a:t>Epidemiology/Disease Tracking</a:t>
            </a:r>
          </a:p>
          <a:p>
            <a:pPr>
              <a:lnSpc>
                <a:spcPct val="90000"/>
              </a:lnSpc>
            </a:pPr>
            <a:r>
              <a:rPr lang="en-US" sz="2600">
                <a:sym typeface="WP IconicSymbolsA" pitchFamily="2" charset="2"/>
              </a:rPr>
              <a:t>Natural Hazards: Seismicity, Weather Events</a:t>
            </a:r>
          </a:p>
          <a:p>
            <a:pPr>
              <a:lnSpc>
                <a:spcPct val="90000"/>
              </a:lnSpc>
              <a:buFontTx/>
              <a:buNone/>
            </a:pPr>
            <a:endParaRPr lang="en-US" sz="2600">
              <a:sym typeface="WP IconicSymbolsA" pitchFamily="2" charset="2"/>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73</a:t>
            </a:fld>
            <a:endParaRPr lang="en-US"/>
          </a:p>
        </p:txBody>
      </p:sp>
    </p:spTree>
    <p:extLst>
      <p:ext uri="{BB962C8B-B14F-4D97-AF65-F5344CB8AC3E}">
        <p14:creationId xmlns:p14="http://schemas.microsoft.com/office/powerpoint/2010/main" val="916813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4000"/>
              <a:t>GIS skills needed in workforce</a:t>
            </a:r>
          </a:p>
        </p:txBody>
      </p:sp>
      <p:sp>
        <p:nvSpPr>
          <p:cNvPr id="13315" name="Rectangle 3"/>
          <p:cNvSpPr>
            <a:spLocks noGrp="1" noChangeArrowheads="1"/>
          </p:cNvSpPr>
          <p:nvPr>
            <p:ph type="body" idx="1"/>
          </p:nvPr>
        </p:nvSpPr>
        <p:spPr/>
        <p:txBody>
          <a:bodyPr/>
          <a:lstStyle/>
          <a:p>
            <a:pPr>
              <a:lnSpc>
                <a:spcPct val="90000"/>
              </a:lnSpc>
            </a:pPr>
            <a:r>
              <a:rPr lang="en-US" sz="2400"/>
              <a:t>2004:  US Secretary of Labor identifies geospatial technology as one of the 3 most important evolving fields.</a:t>
            </a:r>
          </a:p>
          <a:p>
            <a:pPr>
              <a:lnSpc>
                <a:spcPct val="90000"/>
              </a:lnSpc>
            </a:pPr>
            <a:endParaRPr lang="en-US" sz="2400"/>
          </a:p>
          <a:p>
            <a:pPr>
              <a:lnSpc>
                <a:spcPct val="90000"/>
              </a:lnSpc>
            </a:pPr>
            <a:r>
              <a:rPr lang="en-US" sz="2400"/>
              <a:t>GIS part of US Department of Labor High Growth Job Training Initiative</a:t>
            </a:r>
          </a:p>
          <a:p>
            <a:pPr>
              <a:lnSpc>
                <a:spcPct val="90000"/>
              </a:lnSpc>
            </a:pPr>
            <a:endParaRPr lang="en-US" sz="2400"/>
          </a:p>
          <a:p>
            <a:pPr>
              <a:lnSpc>
                <a:spcPct val="90000"/>
              </a:lnSpc>
            </a:pPr>
            <a:r>
              <a:rPr lang="en-US" sz="2400"/>
              <a:t>Emily DeRocco, US Dept of Labor Employment and Training Administration:  2005 budget includes $1.6 billion for secondary, technical, and adult education programs.</a:t>
            </a:r>
          </a:p>
        </p:txBody>
      </p:sp>
      <p:sp>
        <p:nvSpPr>
          <p:cNvPr id="2" name="Slide Number Placeholder 1"/>
          <p:cNvSpPr>
            <a:spLocks noGrp="1"/>
          </p:cNvSpPr>
          <p:nvPr>
            <p:ph type="sldNum" sz="quarter" idx="12"/>
          </p:nvPr>
        </p:nvSpPr>
        <p:spPr/>
        <p:txBody>
          <a:bodyPr/>
          <a:lstStyle/>
          <a:p>
            <a:fld id="{BF3DCC9D-1B76-49AF-835C-51ABA607ADE5}" type="slidenum">
              <a:rPr lang="en-US" smtClean="0"/>
              <a:pPr/>
              <a:t>74</a:t>
            </a:fld>
            <a:endParaRPr lang="en-US"/>
          </a:p>
        </p:txBody>
      </p:sp>
    </p:spTree>
    <p:extLst>
      <p:ext uri="{BB962C8B-B14F-4D97-AF65-F5344CB8AC3E}">
        <p14:creationId xmlns:p14="http://schemas.microsoft.com/office/powerpoint/2010/main" val="1774899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GIS and Distance Education</a:t>
            </a:r>
          </a:p>
        </p:txBody>
      </p:sp>
      <p:sp>
        <p:nvSpPr>
          <p:cNvPr id="14339" name="Rectangle 3"/>
          <p:cNvSpPr>
            <a:spLocks noGrp="1" noChangeArrowheads="1"/>
          </p:cNvSpPr>
          <p:nvPr>
            <p:ph type="body" idx="1"/>
          </p:nvPr>
        </p:nvSpPr>
        <p:spPr>
          <a:xfrm>
            <a:off x="685800" y="1752600"/>
            <a:ext cx="8153400" cy="5105400"/>
          </a:xfrm>
        </p:spPr>
        <p:txBody>
          <a:bodyPr/>
          <a:lstStyle/>
          <a:p>
            <a:pPr>
              <a:spcBef>
                <a:spcPct val="45000"/>
              </a:spcBef>
            </a:pPr>
            <a:r>
              <a:rPr lang="en-US"/>
              <a:t>Current workforce needs GIS training, distance education meets their needs </a:t>
            </a:r>
          </a:p>
          <a:p>
            <a:pPr>
              <a:spcBef>
                <a:spcPct val="45000"/>
              </a:spcBef>
            </a:pPr>
            <a:r>
              <a:rPr lang="en-US"/>
              <a:t>Examples of online GIS programs:</a:t>
            </a:r>
          </a:p>
          <a:p>
            <a:pPr lvl="1"/>
            <a:r>
              <a:rPr lang="en-US" sz="2000"/>
              <a:t>University of California Riverside</a:t>
            </a:r>
          </a:p>
          <a:p>
            <a:pPr lvl="1"/>
            <a:r>
              <a:rPr lang="en-US" sz="2000"/>
              <a:t>Emporia State University</a:t>
            </a:r>
          </a:p>
          <a:p>
            <a:pPr lvl="1"/>
            <a:r>
              <a:rPr lang="en-US" sz="2000"/>
              <a:t>University of Montana</a:t>
            </a:r>
          </a:p>
          <a:p>
            <a:pPr lvl="1"/>
            <a:r>
              <a:rPr lang="en-US" sz="2000"/>
              <a:t>University of Denver</a:t>
            </a:r>
          </a:p>
          <a:p>
            <a:pPr lvl="1"/>
            <a:r>
              <a:rPr lang="en-US" sz="2000"/>
              <a:t>Louisiana Tech University</a:t>
            </a:r>
          </a:p>
          <a:p>
            <a:pPr lvl="1"/>
            <a:r>
              <a:rPr lang="en-US" sz="2000"/>
              <a:t>Pennsylvania State University</a:t>
            </a:r>
          </a:p>
          <a:p>
            <a:pPr lvl="1"/>
            <a:r>
              <a:rPr lang="en-US" sz="2000"/>
              <a:t>Northwest Missouri State University</a:t>
            </a:r>
          </a:p>
        </p:txBody>
      </p:sp>
      <p:sp>
        <p:nvSpPr>
          <p:cNvPr id="2" name="Slide Number Placeholder 1"/>
          <p:cNvSpPr>
            <a:spLocks noGrp="1"/>
          </p:cNvSpPr>
          <p:nvPr>
            <p:ph type="sldNum" sz="quarter" idx="12"/>
          </p:nvPr>
        </p:nvSpPr>
        <p:spPr/>
        <p:txBody>
          <a:bodyPr/>
          <a:lstStyle/>
          <a:p>
            <a:fld id="{BF3DCC9D-1B76-49AF-835C-51ABA607ADE5}" type="slidenum">
              <a:rPr lang="en-US" smtClean="0"/>
              <a:pPr/>
              <a:t>75</a:t>
            </a:fld>
            <a:endParaRPr lang="en-US"/>
          </a:p>
        </p:txBody>
      </p:sp>
    </p:spTree>
    <p:extLst>
      <p:ext uri="{BB962C8B-B14F-4D97-AF65-F5344CB8AC3E}">
        <p14:creationId xmlns:p14="http://schemas.microsoft.com/office/powerpoint/2010/main" val="1905011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GIS as Infrastructure</a:t>
            </a:r>
          </a:p>
        </p:txBody>
      </p:sp>
      <p:sp>
        <p:nvSpPr>
          <p:cNvPr id="15363" name="Rectangle 3"/>
          <p:cNvSpPr>
            <a:spLocks noGrp="1" noChangeArrowheads="1"/>
          </p:cNvSpPr>
          <p:nvPr>
            <p:ph type="body" idx="1"/>
          </p:nvPr>
        </p:nvSpPr>
        <p:spPr/>
        <p:txBody>
          <a:bodyPr/>
          <a:lstStyle/>
          <a:p>
            <a:r>
              <a:rPr lang="en-US"/>
              <a:t>Because GIS is used in many departments, coordination is needed</a:t>
            </a:r>
          </a:p>
          <a:p>
            <a:pPr lvl="1"/>
            <a:r>
              <a:rPr lang="en-US"/>
              <a:t>Software licensing</a:t>
            </a:r>
          </a:p>
          <a:p>
            <a:pPr lvl="1"/>
            <a:r>
              <a:rPr lang="en-US"/>
              <a:t>Instruction</a:t>
            </a:r>
          </a:p>
          <a:p>
            <a:pPr lvl="1"/>
            <a:r>
              <a:rPr lang="en-US"/>
              <a:t>Data</a:t>
            </a:r>
          </a:p>
          <a:p>
            <a:pPr lvl="1"/>
            <a:endParaRPr lang="en-US"/>
          </a:p>
        </p:txBody>
      </p:sp>
      <p:sp>
        <p:nvSpPr>
          <p:cNvPr id="2" name="Slide Number Placeholder 1"/>
          <p:cNvSpPr>
            <a:spLocks noGrp="1"/>
          </p:cNvSpPr>
          <p:nvPr>
            <p:ph type="sldNum" sz="quarter" idx="12"/>
          </p:nvPr>
        </p:nvSpPr>
        <p:spPr/>
        <p:txBody>
          <a:bodyPr/>
          <a:lstStyle/>
          <a:p>
            <a:fld id="{BF3DCC9D-1B76-49AF-835C-51ABA607ADE5}" type="slidenum">
              <a:rPr lang="en-US" smtClean="0"/>
              <a:pPr/>
              <a:t>76</a:t>
            </a:fld>
            <a:endParaRPr lang="en-US"/>
          </a:p>
        </p:txBody>
      </p:sp>
    </p:spTree>
    <p:extLst>
      <p:ext uri="{BB962C8B-B14F-4D97-AF65-F5344CB8AC3E}">
        <p14:creationId xmlns:p14="http://schemas.microsoft.com/office/powerpoint/2010/main" val="202533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GIS as infrastructure</a:t>
            </a:r>
          </a:p>
        </p:txBody>
      </p:sp>
      <p:sp>
        <p:nvSpPr>
          <p:cNvPr id="16387" name="Rectangle 3"/>
          <p:cNvSpPr>
            <a:spLocks noGrp="1" noChangeArrowheads="1"/>
          </p:cNvSpPr>
          <p:nvPr>
            <p:ph type="body" idx="1"/>
          </p:nvPr>
        </p:nvSpPr>
        <p:spPr>
          <a:xfrm>
            <a:off x="685800" y="1752600"/>
            <a:ext cx="7772400" cy="4343400"/>
          </a:xfrm>
        </p:spPr>
        <p:txBody>
          <a:bodyPr/>
          <a:lstStyle/>
          <a:p>
            <a:pPr>
              <a:lnSpc>
                <a:spcPct val="90000"/>
              </a:lnSpc>
            </a:pPr>
            <a:r>
              <a:rPr lang="en-US"/>
              <a:t>Data is greatest expense </a:t>
            </a:r>
          </a:p>
          <a:p>
            <a:pPr lvl="1">
              <a:lnSpc>
                <a:spcPct val="90000"/>
              </a:lnSpc>
            </a:pPr>
            <a:r>
              <a:rPr lang="en-US"/>
              <a:t>Previously: Data scattered in multiple departments, not coordinated</a:t>
            </a:r>
          </a:p>
          <a:p>
            <a:pPr lvl="1">
              <a:lnSpc>
                <a:spcPct val="90000"/>
              </a:lnSpc>
            </a:pPr>
            <a:r>
              <a:rPr lang="en-US"/>
              <a:t>Future: Data accessible anywhere, GIS portal and Web services facilitate sharing</a:t>
            </a:r>
          </a:p>
          <a:p>
            <a:pPr lvl="1">
              <a:lnSpc>
                <a:spcPct val="90000"/>
              </a:lnSpc>
            </a:pPr>
            <a:endParaRPr lang="en-US"/>
          </a:p>
          <a:p>
            <a:pPr>
              <a:lnSpc>
                <a:spcPct val="90000"/>
              </a:lnSpc>
            </a:pPr>
            <a:r>
              <a:rPr lang="en-US"/>
              <a:t>Libraries / Data Centers key</a:t>
            </a:r>
          </a:p>
          <a:p>
            <a:pPr lvl="1">
              <a:lnSpc>
                <a:spcPct val="90000"/>
              </a:lnSpc>
            </a:pPr>
            <a:r>
              <a:rPr lang="en-US"/>
              <a:t>GIS data has unique characteristics</a:t>
            </a:r>
          </a:p>
        </p:txBody>
      </p:sp>
      <p:sp>
        <p:nvSpPr>
          <p:cNvPr id="2" name="Slide Number Placeholder 1"/>
          <p:cNvSpPr>
            <a:spLocks noGrp="1"/>
          </p:cNvSpPr>
          <p:nvPr>
            <p:ph type="sldNum" sz="quarter" idx="12"/>
          </p:nvPr>
        </p:nvSpPr>
        <p:spPr/>
        <p:txBody>
          <a:bodyPr/>
          <a:lstStyle/>
          <a:p>
            <a:fld id="{BF3DCC9D-1B76-49AF-835C-51ABA607ADE5}" type="slidenum">
              <a:rPr lang="en-US" smtClean="0"/>
              <a:pPr/>
              <a:t>77</a:t>
            </a:fld>
            <a:endParaRPr lang="en-US"/>
          </a:p>
        </p:txBody>
      </p:sp>
    </p:spTree>
    <p:extLst>
      <p:ext uri="{BB962C8B-B14F-4D97-AF65-F5344CB8AC3E}">
        <p14:creationId xmlns:p14="http://schemas.microsoft.com/office/powerpoint/2010/main" val="3050617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3"/>
          <p:cNvSpPr>
            <a:spLocks noChangeShapeType="1"/>
          </p:cNvSpPr>
          <p:nvPr/>
        </p:nvSpPr>
        <p:spPr bwMode="auto">
          <a:xfrm flipH="1">
            <a:off x="5029200" y="2133600"/>
            <a:ext cx="762000" cy="914400"/>
          </a:xfrm>
          <a:prstGeom prst="line">
            <a:avLst/>
          </a:prstGeom>
          <a:noFill/>
          <a:ln w="57150">
            <a:solidFill>
              <a:srgbClr val="6464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 name="Line 4"/>
          <p:cNvSpPr>
            <a:spLocks noChangeShapeType="1"/>
          </p:cNvSpPr>
          <p:nvPr/>
        </p:nvSpPr>
        <p:spPr bwMode="auto">
          <a:xfrm flipH="1" flipV="1">
            <a:off x="5105400" y="3657600"/>
            <a:ext cx="1524000" cy="228600"/>
          </a:xfrm>
          <a:prstGeom prst="line">
            <a:avLst/>
          </a:prstGeom>
          <a:noFill/>
          <a:ln w="57150">
            <a:solidFill>
              <a:srgbClr val="6464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 name="Line 5"/>
          <p:cNvSpPr>
            <a:spLocks noChangeShapeType="1"/>
          </p:cNvSpPr>
          <p:nvPr/>
        </p:nvSpPr>
        <p:spPr bwMode="auto">
          <a:xfrm flipH="1" flipV="1">
            <a:off x="2590800" y="3200400"/>
            <a:ext cx="1447800" cy="304800"/>
          </a:xfrm>
          <a:prstGeom prst="line">
            <a:avLst/>
          </a:prstGeom>
          <a:noFill/>
          <a:ln w="57150">
            <a:solidFill>
              <a:srgbClr val="6464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3" name="Rectangle 6"/>
          <p:cNvSpPr>
            <a:spLocks noGrp="1" noChangeArrowheads="1"/>
          </p:cNvSpPr>
          <p:nvPr>
            <p:ph type="title"/>
          </p:nvPr>
        </p:nvSpPr>
        <p:spPr>
          <a:xfrm>
            <a:off x="0" y="76200"/>
            <a:ext cx="9067800" cy="838200"/>
          </a:xfrm>
          <a:noFill/>
        </p:spPr>
        <p:txBody>
          <a:bodyPr/>
          <a:lstStyle/>
          <a:p>
            <a:r>
              <a:rPr lang="en-US" sz="4000"/>
              <a:t>GIS as infrastructure</a:t>
            </a:r>
          </a:p>
        </p:txBody>
      </p:sp>
      <p:sp>
        <p:nvSpPr>
          <p:cNvPr id="17414" name="Line 7"/>
          <p:cNvSpPr>
            <a:spLocks noChangeShapeType="1"/>
          </p:cNvSpPr>
          <p:nvPr/>
        </p:nvSpPr>
        <p:spPr bwMode="auto">
          <a:xfrm flipH="1" flipV="1">
            <a:off x="4648200" y="5181600"/>
            <a:ext cx="76200" cy="381000"/>
          </a:xfrm>
          <a:prstGeom prst="line">
            <a:avLst/>
          </a:prstGeom>
          <a:noFill/>
          <a:ln w="1270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5" name="Rectangle 8"/>
          <p:cNvSpPr>
            <a:spLocks noChangeArrowheads="1"/>
          </p:cNvSpPr>
          <p:nvPr/>
        </p:nvSpPr>
        <p:spPr bwMode="auto">
          <a:xfrm>
            <a:off x="2819400" y="5638800"/>
            <a:ext cx="76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6" name="Rectangle 73"/>
          <p:cNvSpPr>
            <a:spLocks noChangeArrowheads="1"/>
          </p:cNvSpPr>
          <p:nvPr/>
        </p:nvSpPr>
        <p:spPr bwMode="auto">
          <a:xfrm>
            <a:off x="6553200" y="3429000"/>
            <a:ext cx="2362200" cy="1524000"/>
          </a:xfrm>
          <a:prstGeom prst="rect">
            <a:avLst/>
          </a:prstGeom>
          <a:gradFill rotWithShape="0">
            <a:gsLst>
              <a:gs pos="0">
                <a:srgbClr val="BFFFE5"/>
              </a:gs>
              <a:gs pos="50000">
                <a:srgbClr val="FFFFFF"/>
              </a:gs>
              <a:gs pos="100000">
                <a:srgbClr val="BFFFE5"/>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7" name="Text Box 11"/>
          <p:cNvSpPr txBox="1">
            <a:spLocks noChangeArrowheads="1"/>
          </p:cNvSpPr>
          <p:nvPr/>
        </p:nvSpPr>
        <p:spPr bwMode="auto">
          <a:xfrm>
            <a:off x="6553200" y="3581400"/>
            <a:ext cx="2362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r>
              <a:rPr lang="en-US" sz="1800" b="0">
                <a:solidFill>
                  <a:srgbClr val="008000"/>
                </a:solidFill>
                <a:latin typeface="Arial Black" pitchFamily="34" charset="0"/>
              </a:rPr>
              <a:t>Virtual Globes</a:t>
            </a:r>
          </a:p>
          <a:p>
            <a:pPr lvl="1" algn="l"/>
            <a:r>
              <a:rPr lang="en-US" sz="1800" b="0">
                <a:solidFill>
                  <a:srgbClr val="008000"/>
                </a:solidFill>
                <a:latin typeface="Arial" pitchFamily="34" charset="0"/>
              </a:rPr>
              <a:t>ArcGIS Explorer</a:t>
            </a:r>
          </a:p>
          <a:p>
            <a:pPr lvl="1" algn="l"/>
            <a:r>
              <a:rPr lang="en-US" sz="1800" b="0">
                <a:solidFill>
                  <a:srgbClr val="008000"/>
                </a:solidFill>
                <a:latin typeface="Arial" pitchFamily="34" charset="0"/>
              </a:rPr>
              <a:t>Google Earth</a:t>
            </a:r>
          </a:p>
          <a:p>
            <a:pPr lvl="1" algn="l"/>
            <a:r>
              <a:rPr lang="en-US" sz="1800" b="0">
                <a:solidFill>
                  <a:srgbClr val="008000"/>
                </a:solidFill>
                <a:latin typeface="Arial" pitchFamily="34" charset="0"/>
              </a:rPr>
              <a:t>Virtual Earth</a:t>
            </a:r>
          </a:p>
        </p:txBody>
      </p:sp>
      <p:grpSp>
        <p:nvGrpSpPr>
          <p:cNvPr id="17418" name="Group 77"/>
          <p:cNvGrpSpPr>
            <a:grpSpLocks/>
          </p:cNvGrpSpPr>
          <p:nvPr/>
        </p:nvGrpSpPr>
        <p:grpSpPr bwMode="auto">
          <a:xfrm>
            <a:off x="457200" y="2286000"/>
            <a:ext cx="2286000" cy="1931988"/>
            <a:chOff x="144" y="943"/>
            <a:chExt cx="1440" cy="1217"/>
          </a:xfrm>
        </p:grpSpPr>
        <p:sp>
          <p:nvSpPr>
            <p:cNvPr id="17448" name="Rectangle 76"/>
            <p:cNvSpPr>
              <a:spLocks noChangeArrowheads="1"/>
            </p:cNvSpPr>
            <p:nvPr/>
          </p:nvSpPr>
          <p:spPr bwMode="auto">
            <a:xfrm>
              <a:off x="144" y="943"/>
              <a:ext cx="1440" cy="1217"/>
            </a:xfrm>
            <a:prstGeom prst="rect">
              <a:avLst/>
            </a:prstGeom>
            <a:gradFill rotWithShape="0">
              <a:gsLst>
                <a:gs pos="0">
                  <a:srgbClr val="BFFFE5"/>
                </a:gs>
                <a:gs pos="50000">
                  <a:srgbClr val="FFFFFF"/>
                </a:gs>
                <a:gs pos="100000">
                  <a:srgbClr val="BFFFE5"/>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9" name="Text Box 28"/>
            <p:cNvSpPr txBox="1">
              <a:spLocks noChangeArrowheads="1"/>
            </p:cNvSpPr>
            <p:nvPr/>
          </p:nvSpPr>
          <p:spPr bwMode="auto">
            <a:xfrm>
              <a:off x="192" y="1056"/>
              <a:ext cx="1296"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r>
                <a:rPr lang="en-US" sz="1800" b="0">
                  <a:solidFill>
                    <a:srgbClr val="008000"/>
                  </a:solidFill>
                  <a:latin typeface="Arial Black" pitchFamily="34" charset="0"/>
                </a:rPr>
                <a:t> Desktop GIS</a:t>
              </a:r>
            </a:p>
            <a:p>
              <a:pPr lvl="1" algn="l"/>
              <a:r>
                <a:rPr lang="en-US" sz="1800" b="0">
                  <a:solidFill>
                    <a:srgbClr val="008000"/>
                  </a:solidFill>
                  <a:latin typeface="Arial" pitchFamily="34" charset="0"/>
                </a:rPr>
                <a:t>ArcInfo</a:t>
              </a:r>
            </a:p>
            <a:p>
              <a:pPr lvl="1" algn="l"/>
              <a:r>
                <a:rPr lang="en-US" sz="1800" b="0">
                  <a:solidFill>
                    <a:srgbClr val="008000"/>
                  </a:solidFill>
                  <a:latin typeface="Arial" pitchFamily="34" charset="0"/>
                </a:rPr>
                <a:t>ArcEditor</a:t>
              </a:r>
            </a:p>
            <a:p>
              <a:pPr lvl="1" algn="l"/>
              <a:r>
                <a:rPr lang="en-US" sz="1800" b="0">
                  <a:solidFill>
                    <a:srgbClr val="008000"/>
                  </a:solidFill>
                  <a:latin typeface="Arial" pitchFamily="34" charset="0"/>
                </a:rPr>
                <a:t>ArcView</a:t>
              </a:r>
            </a:p>
            <a:p>
              <a:pPr lvl="1" algn="l"/>
              <a:r>
                <a:rPr lang="en-US" sz="1800" b="0">
                  <a:solidFill>
                    <a:srgbClr val="008000"/>
                  </a:solidFill>
                  <a:latin typeface="Arial" pitchFamily="34" charset="0"/>
                </a:rPr>
                <a:t>ArcReader</a:t>
              </a:r>
            </a:p>
          </p:txBody>
        </p:sp>
      </p:grpSp>
      <p:sp>
        <p:nvSpPr>
          <p:cNvPr id="17419" name="Line 34"/>
          <p:cNvSpPr>
            <a:spLocks noChangeShapeType="1"/>
          </p:cNvSpPr>
          <p:nvPr/>
        </p:nvSpPr>
        <p:spPr bwMode="auto">
          <a:xfrm flipH="1" flipV="1">
            <a:off x="4343400" y="3783013"/>
            <a:ext cx="228600" cy="1017587"/>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7420" name="Group 85"/>
          <p:cNvGrpSpPr>
            <a:grpSpLocks/>
          </p:cNvGrpSpPr>
          <p:nvPr/>
        </p:nvGrpSpPr>
        <p:grpSpPr bwMode="auto">
          <a:xfrm>
            <a:off x="3581400" y="4343400"/>
            <a:ext cx="2133600" cy="1066800"/>
            <a:chOff x="2064" y="2688"/>
            <a:chExt cx="1344" cy="672"/>
          </a:xfrm>
        </p:grpSpPr>
        <p:sp>
          <p:nvSpPr>
            <p:cNvPr id="17446" name="Rectangle 80"/>
            <p:cNvSpPr>
              <a:spLocks noChangeArrowheads="1"/>
            </p:cNvSpPr>
            <p:nvPr/>
          </p:nvSpPr>
          <p:spPr bwMode="auto">
            <a:xfrm>
              <a:off x="2064" y="2688"/>
              <a:ext cx="1248" cy="672"/>
            </a:xfrm>
            <a:prstGeom prst="rect">
              <a:avLst/>
            </a:prstGeom>
            <a:gradFill rotWithShape="0">
              <a:gsLst>
                <a:gs pos="0">
                  <a:srgbClr val="BFFFE5"/>
                </a:gs>
                <a:gs pos="50000">
                  <a:srgbClr val="FFFFFF"/>
                </a:gs>
                <a:gs pos="100000">
                  <a:srgbClr val="BFFFE5"/>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7" name="Text Box 31"/>
            <p:cNvSpPr txBox="1">
              <a:spLocks noChangeArrowheads="1"/>
            </p:cNvSpPr>
            <p:nvPr/>
          </p:nvSpPr>
          <p:spPr bwMode="auto">
            <a:xfrm>
              <a:off x="2145" y="2748"/>
              <a:ext cx="1263"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gn="l"/>
              <a:r>
                <a:rPr lang="en-US" sz="1800" b="0">
                  <a:solidFill>
                    <a:srgbClr val="008000"/>
                  </a:solidFill>
                  <a:latin typeface="Arial Black" pitchFamily="34" charset="0"/>
                </a:rPr>
                <a:t>Server GIS</a:t>
              </a:r>
            </a:p>
            <a:p>
              <a:pPr algn="l"/>
              <a:r>
                <a:rPr lang="en-US" sz="1800" b="0">
                  <a:solidFill>
                    <a:srgbClr val="008000"/>
                  </a:solidFill>
                  <a:latin typeface="Arial" pitchFamily="34" charset="0"/>
                </a:rPr>
                <a:t>ArcGIS Server</a:t>
              </a:r>
            </a:p>
            <a:p>
              <a:pPr algn="l"/>
              <a:r>
                <a:rPr lang="en-US" sz="1800" b="0">
                  <a:solidFill>
                    <a:srgbClr val="008000"/>
                  </a:solidFill>
                  <a:latin typeface="Arial" pitchFamily="34" charset="0"/>
                </a:rPr>
                <a:t>Portal Toolkit</a:t>
              </a:r>
            </a:p>
          </p:txBody>
        </p:sp>
      </p:grpSp>
      <p:grpSp>
        <p:nvGrpSpPr>
          <p:cNvPr id="17421" name="Group 83"/>
          <p:cNvGrpSpPr>
            <a:grpSpLocks/>
          </p:cNvGrpSpPr>
          <p:nvPr/>
        </p:nvGrpSpPr>
        <p:grpSpPr bwMode="auto">
          <a:xfrm>
            <a:off x="4800600" y="990600"/>
            <a:ext cx="2362200" cy="1295400"/>
            <a:chOff x="4128" y="960"/>
            <a:chExt cx="1488" cy="816"/>
          </a:xfrm>
        </p:grpSpPr>
        <p:sp>
          <p:nvSpPr>
            <p:cNvPr id="17444" name="Rectangle 79"/>
            <p:cNvSpPr>
              <a:spLocks noChangeArrowheads="1"/>
            </p:cNvSpPr>
            <p:nvPr/>
          </p:nvSpPr>
          <p:spPr bwMode="auto">
            <a:xfrm>
              <a:off x="4128" y="960"/>
              <a:ext cx="1488" cy="816"/>
            </a:xfrm>
            <a:prstGeom prst="rect">
              <a:avLst/>
            </a:prstGeom>
            <a:gradFill rotWithShape="0">
              <a:gsLst>
                <a:gs pos="0">
                  <a:srgbClr val="BFFFE5"/>
                </a:gs>
                <a:gs pos="50000">
                  <a:srgbClr val="FFFFFF"/>
                </a:gs>
                <a:gs pos="100000">
                  <a:srgbClr val="BFFFE5"/>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5" name="Text Box 47"/>
            <p:cNvSpPr txBox="1">
              <a:spLocks noChangeArrowheads="1"/>
            </p:cNvSpPr>
            <p:nvPr/>
          </p:nvSpPr>
          <p:spPr bwMode="auto">
            <a:xfrm>
              <a:off x="4224" y="1056"/>
              <a:ext cx="1152"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nSpc>
                  <a:spcPct val="90000"/>
                </a:lnSpc>
              </a:pPr>
              <a:r>
                <a:rPr lang="en-US" sz="1800" b="0">
                  <a:solidFill>
                    <a:srgbClr val="008000"/>
                  </a:solidFill>
                  <a:latin typeface="Arial Black" pitchFamily="34" charset="0"/>
                </a:rPr>
                <a:t>Mobile GIS</a:t>
              </a:r>
            </a:p>
            <a:p>
              <a:pPr lvl="1" algn="l">
                <a:lnSpc>
                  <a:spcPct val="90000"/>
                </a:lnSpc>
              </a:pPr>
              <a:r>
                <a:rPr lang="en-US" sz="1800" b="0">
                  <a:solidFill>
                    <a:srgbClr val="008000"/>
                  </a:solidFill>
                  <a:latin typeface="Arial" pitchFamily="34" charset="0"/>
                </a:rPr>
                <a:t>PC, PDA</a:t>
              </a:r>
            </a:p>
            <a:p>
              <a:pPr lvl="1" algn="l">
                <a:lnSpc>
                  <a:spcPct val="90000"/>
                </a:lnSpc>
              </a:pPr>
              <a:r>
                <a:rPr lang="en-US" sz="1800" b="0">
                  <a:solidFill>
                    <a:srgbClr val="008000"/>
                  </a:solidFill>
                  <a:latin typeface="Arial" pitchFamily="34" charset="0"/>
                </a:rPr>
                <a:t>Phone</a:t>
              </a:r>
            </a:p>
          </p:txBody>
        </p:sp>
      </p:grpSp>
      <p:grpSp>
        <p:nvGrpSpPr>
          <p:cNvPr id="17422" name="Group 48"/>
          <p:cNvGrpSpPr>
            <a:grpSpLocks/>
          </p:cNvGrpSpPr>
          <p:nvPr/>
        </p:nvGrpSpPr>
        <p:grpSpPr bwMode="auto">
          <a:xfrm>
            <a:off x="3429000" y="2716213"/>
            <a:ext cx="2109788" cy="1447800"/>
            <a:chOff x="2160" y="1776"/>
            <a:chExt cx="1329" cy="912"/>
          </a:xfrm>
        </p:grpSpPr>
        <p:sp>
          <p:nvSpPr>
            <p:cNvPr id="17442" name="Cloud"/>
            <p:cNvSpPr>
              <a:spLocks noChangeAspect="1" noEditPoints="1" noChangeArrowheads="1"/>
            </p:cNvSpPr>
            <p:nvPr/>
          </p:nvSpPr>
          <p:spPr bwMode="auto">
            <a:xfrm>
              <a:off x="2160" y="1776"/>
              <a:ext cx="1329" cy="912"/>
            </a:xfrm>
            <a:custGeom>
              <a:avLst/>
              <a:gdLst>
                <a:gd name="T0" fmla="*/ 4 w 21600"/>
                <a:gd name="T1" fmla="*/ 456 h 21600"/>
                <a:gd name="T2" fmla="*/ 665 w 21600"/>
                <a:gd name="T3" fmla="*/ 911 h 21600"/>
                <a:gd name="T4" fmla="*/ 1328 w 21600"/>
                <a:gd name="T5" fmla="*/ 456 h 21600"/>
                <a:gd name="T6" fmla="*/ 665 w 21600"/>
                <a:gd name="T7" fmla="*/ 52 h 21600"/>
                <a:gd name="T8" fmla="*/ 0 60000 65536"/>
                <a:gd name="T9" fmla="*/ 0 60000 65536"/>
                <a:gd name="T10" fmla="*/ 0 60000 65536"/>
                <a:gd name="T11" fmla="*/ 0 60000 65536"/>
                <a:gd name="T12" fmla="*/ 2974 w 21600"/>
                <a:gd name="T13" fmla="*/ 3268 h 21600"/>
                <a:gd name="T14" fmla="*/ 17082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E9FFF6"/>
                </a:gs>
                <a:gs pos="100000">
                  <a:schemeClr val="hlink"/>
                </a:gs>
              </a:gsLst>
              <a:path path="rect">
                <a:fillToRect l="50000" t="50000" r="50000" b="50000"/>
              </a:path>
            </a:gra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3" name="Rectangle 50"/>
            <p:cNvSpPr>
              <a:spLocks noChangeArrowheads="1"/>
            </p:cNvSpPr>
            <p:nvPr/>
          </p:nvSpPr>
          <p:spPr bwMode="auto">
            <a:xfrm>
              <a:off x="2413" y="2150"/>
              <a:ext cx="83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spcBef>
                  <a:spcPct val="50000"/>
                </a:spcBef>
              </a:pPr>
              <a:r>
                <a:rPr lang="en-US" sz="2000">
                  <a:solidFill>
                    <a:schemeClr val="accent2"/>
                  </a:solidFill>
                  <a:latin typeface="Arial" pitchFamily="34" charset="0"/>
                </a:rPr>
                <a:t>Network</a:t>
              </a:r>
            </a:p>
          </p:txBody>
        </p:sp>
      </p:grpSp>
      <p:grpSp>
        <p:nvGrpSpPr>
          <p:cNvPr id="17423" name="Group 54"/>
          <p:cNvGrpSpPr>
            <a:grpSpLocks/>
          </p:cNvGrpSpPr>
          <p:nvPr/>
        </p:nvGrpSpPr>
        <p:grpSpPr bwMode="auto">
          <a:xfrm>
            <a:off x="4191000" y="5486400"/>
            <a:ext cx="2286000" cy="990600"/>
            <a:chOff x="2544" y="3504"/>
            <a:chExt cx="1440" cy="624"/>
          </a:xfrm>
        </p:grpSpPr>
        <p:grpSp>
          <p:nvGrpSpPr>
            <p:cNvPr id="17432" name="Group 55"/>
            <p:cNvGrpSpPr>
              <a:grpSpLocks/>
            </p:cNvGrpSpPr>
            <p:nvPr/>
          </p:nvGrpSpPr>
          <p:grpSpPr bwMode="auto">
            <a:xfrm>
              <a:off x="3312" y="3504"/>
              <a:ext cx="432" cy="288"/>
              <a:chOff x="2400" y="3648"/>
              <a:chExt cx="1248" cy="528"/>
            </a:xfrm>
          </p:grpSpPr>
          <p:sp>
            <p:nvSpPr>
              <p:cNvPr id="17440" name="AutoShape 56"/>
              <p:cNvSpPr>
                <a:spLocks noChangeArrowheads="1"/>
              </p:cNvSpPr>
              <p:nvPr/>
            </p:nvSpPr>
            <p:spPr bwMode="auto">
              <a:xfrm>
                <a:off x="2400" y="3648"/>
                <a:ext cx="1248" cy="528"/>
              </a:xfrm>
              <a:prstGeom prst="flowChartMagneticDisk">
                <a:avLst/>
              </a:prstGeom>
              <a:gradFill rotWithShape="0">
                <a:gsLst>
                  <a:gs pos="0">
                    <a:srgbClr val="CC9900"/>
                  </a:gs>
                  <a:gs pos="50000">
                    <a:srgbClr val="FFCC66"/>
                  </a:gs>
                  <a:gs pos="100000">
                    <a:srgbClr val="CC99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1" name="Oval 57"/>
              <p:cNvSpPr>
                <a:spLocks noChangeArrowheads="1"/>
              </p:cNvSpPr>
              <p:nvPr/>
            </p:nvSpPr>
            <p:spPr bwMode="auto">
              <a:xfrm>
                <a:off x="2400" y="3648"/>
                <a:ext cx="1248" cy="144"/>
              </a:xfrm>
              <a:prstGeom prst="ellipse">
                <a:avLst/>
              </a:prstGeom>
              <a:gradFill rotWithShape="0">
                <a:gsLst>
                  <a:gs pos="0">
                    <a:srgbClr val="CC9900"/>
                  </a:gs>
                  <a:gs pos="100000">
                    <a:srgbClr val="FFCC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33" name="Group 58"/>
            <p:cNvGrpSpPr>
              <a:grpSpLocks/>
            </p:cNvGrpSpPr>
            <p:nvPr/>
          </p:nvGrpSpPr>
          <p:grpSpPr bwMode="auto">
            <a:xfrm>
              <a:off x="2544" y="3552"/>
              <a:ext cx="960" cy="576"/>
              <a:chOff x="2400" y="3648"/>
              <a:chExt cx="1248" cy="528"/>
            </a:xfrm>
          </p:grpSpPr>
          <p:sp>
            <p:nvSpPr>
              <p:cNvPr id="17438" name="AutoShape 59"/>
              <p:cNvSpPr>
                <a:spLocks noChangeArrowheads="1"/>
              </p:cNvSpPr>
              <p:nvPr/>
            </p:nvSpPr>
            <p:spPr bwMode="auto">
              <a:xfrm>
                <a:off x="2400" y="3648"/>
                <a:ext cx="1248" cy="528"/>
              </a:xfrm>
              <a:prstGeom prst="flowChartMagneticDisk">
                <a:avLst/>
              </a:prstGeom>
              <a:gradFill rotWithShape="0">
                <a:gsLst>
                  <a:gs pos="0">
                    <a:srgbClr val="CC9900"/>
                  </a:gs>
                  <a:gs pos="50000">
                    <a:srgbClr val="FFCC66"/>
                  </a:gs>
                  <a:gs pos="100000">
                    <a:srgbClr val="CC99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9" name="Oval 60"/>
              <p:cNvSpPr>
                <a:spLocks noChangeArrowheads="1"/>
              </p:cNvSpPr>
              <p:nvPr/>
            </p:nvSpPr>
            <p:spPr bwMode="auto">
              <a:xfrm>
                <a:off x="2400" y="3648"/>
                <a:ext cx="1248" cy="144"/>
              </a:xfrm>
              <a:prstGeom prst="ellipse">
                <a:avLst/>
              </a:prstGeom>
              <a:gradFill rotWithShape="0">
                <a:gsLst>
                  <a:gs pos="0">
                    <a:srgbClr val="CC9900"/>
                  </a:gs>
                  <a:gs pos="100000">
                    <a:srgbClr val="FFCC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34" name="Group 61"/>
            <p:cNvGrpSpPr>
              <a:grpSpLocks/>
            </p:cNvGrpSpPr>
            <p:nvPr/>
          </p:nvGrpSpPr>
          <p:grpSpPr bwMode="auto">
            <a:xfrm>
              <a:off x="3504" y="3696"/>
              <a:ext cx="480" cy="288"/>
              <a:chOff x="2400" y="3648"/>
              <a:chExt cx="1248" cy="528"/>
            </a:xfrm>
          </p:grpSpPr>
          <p:sp>
            <p:nvSpPr>
              <p:cNvPr id="17436" name="AutoShape 62"/>
              <p:cNvSpPr>
                <a:spLocks noChangeArrowheads="1"/>
              </p:cNvSpPr>
              <p:nvPr/>
            </p:nvSpPr>
            <p:spPr bwMode="auto">
              <a:xfrm>
                <a:off x="2400" y="3648"/>
                <a:ext cx="1248" cy="528"/>
              </a:xfrm>
              <a:prstGeom prst="flowChartMagneticDisk">
                <a:avLst/>
              </a:prstGeom>
              <a:gradFill rotWithShape="0">
                <a:gsLst>
                  <a:gs pos="0">
                    <a:srgbClr val="CC9900"/>
                  </a:gs>
                  <a:gs pos="50000">
                    <a:srgbClr val="FFCC66"/>
                  </a:gs>
                  <a:gs pos="100000">
                    <a:srgbClr val="CC99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7" name="Oval 63"/>
              <p:cNvSpPr>
                <a:spLocks noChangeArrowheads="1"/>
              </p:cNvSpPr>
              <p:nvPr/>
            </p:nvSpPr>
            <p:spPr bwMode="auto">
              <a:xfrm>
                <a:off x="2400" y="3648"/>
                <a:ext cx="1248" cy="144"/>
              </a:xfrm>
              <a:prstGeom prst="ellipse">
                <a:avLst/>
              </a:prstGeom>
              <a:gradFill rotWithShape="0">
                <a:gsLst>
                  <a:gs pos="0">
                    <a:srgbClr val="CC9900"/>
                  </a:gs>
                  <a:gs pos="100000">
                    <a:srgbClr val="FFCC0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435" name="Text Box 64"/>
            <p:cNvSpPr txBox="1">
              <a:spLocks noChangeArrowheads="1"/>
            </p:cNvSpPr>
            <p:nvPr/>
          </p:nvSpPr>
          <p:spPr bwMode="auto">
            <a:xfrm>
              <a:off x="2688" y="3770"/>
              <a:ext cx="62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nSpc>
                  <a:spcPct val="90000"/>
                </a:lnSpc>
                <a:spcBef>
                  <a:spcPct val="50000"/>
                </a:spcBef>
              </a:pPr>
              <a:r>
                <a:rPr lang="en-US" sz="1800" b="0">
                  <a:latin typeface="Arial" pitchFamily="34" charset="0"/>
                </a:rPr>
                <a:t>DBMS</a:t>
              </a:r>
            </a:p>
          </p:txBody>
        </p:sp>
      </p:grpSp>
      <p:grpSp>
        <p:nvGrpSpPr>
          <p:cNvPr id="17424" name="Group 65"/>
          <p:cNvGrpSpPr>
            <a:grpSpLocks/>
          </p:cNvGrpSpPr>
          <p:nvPr/>
        </p:nvGrpSpPr>
        <p:grpSpPr bwMode="auto">
          <a:xfrm>
            <a:off x="2743200" y="5562600"/>
            <a:ext cx="1066800" cy="762000"/>
            <a:chOff x="1392" y="3552"/>
            <a:chExt cx="672" cy="480"/>
          </a:xfrm>
        </p:grpSpPr>
        <p:sp>
          <p:nvSpPr>
            <p:cNvPr id="17430" name="File"/>
            <p:cNvSpPr>
              <a:spLocks noEditPoints="1" noChangeArrowheads="1"/>
            </p:cNvSpPr>
            <p:nvPr/>
          </p:nvSpPr>
          <p:spPr bwMode="auto">
            <a:xfrm>
              <a:off x="1392" y="3552"/>
              <a:ext cx="672" cy="480"/>
            </a:xfrm>
            <a:custGeom>
              <a:avLst/>
              <a:gdLst>
                <a:gd name="T0" fmla="*/ 342 w 21600"/>
                <a:gd name="T1" fmla="*/ 72 h 21600"/>
                <a:gd name="T2" fmla="*/ 0 w 21600"/>
                <a:gd name="T3" fmla="*/ 240 h 21600"/>
                <a:gd name="T4" fmla="*/ 336 w 21600"/>
                <a:gd name="T5" fmla="*/ 480 h 21600"/>
                <a:gd name="T6" fmla="*/ 672 w 21600"/>
                <a:gd name="T7" fmla="*/ 240 h 21600"/>
                <a:gd name="T8" fmla="*/ 0 w 21600"/>
                <a:gd name="T9" fmla="*/ 480 h 21600"/>
                <a:gd name="T10" fmla="*/ 672 w 21600"/>
                <a:gd name="T11" fmla="*/ 480 h 21600"/>
                <a:gd name="T12" fmla="*/ 0 60000 65536"/>
                <a:gd name="T13" fmla="*/ 0 60000 65536"/>
                <a:gd name="T14" fmla="*/ 0 60000 65536"/>
                <a:gd name="T15" fmla="*/ 0 60000 65536"/>
                <a:gd name="T16" fmla="*/ 0 60000 65536"/>
                <a:gd name="T17" fmla="*/ 0 60000 65536"/>
                <a:gd name="T18" fmla="*/ 1093 w 21600"/>
                <a:gd name="T19" fmla="*/ 4635 h 21600"/>
                <a:gd name="T20" fmla="*/ 20636 w 21600"/>
                <a:gd name="T21" fmla="*/ 2029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lnTo>
                    <a:pt x="19790" y="3240"/>
                  </a:lnTo>
                  <a:close/>
                </a:path>
              </a:pathLst>
            </a:custGeom>
            <a:gradFill rotWithShape="0">
              <a:gsLst>
                <a:gs pos="0">
                  <a:srgbClr val="FFFFFF"/>
                </a:gs>
                <a:gs pos="100000">
                  <a:srgbClr val="FFFF99"/>
                </a:gs>
              </a:gsLst>
              <a:lin ang="0" scaled="1"/>
            </a:gra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7431" name="Text Box 67"/>
            <p:cNvSpPr txBox="1">
              <a:spLocks noChangeArrowheads="1"/>
            </p:cNvSpPr>
            <p:nvPr/>
          </p:nvSpPr>
          <p:spPr bwMode="auto">
            <a:xfrm>
              <a:off x="1437" y="3727"/>
              <a:ext cx="58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nSpc>
                  <a:spcPct val="90000"/>
                </a:lnSpc>
                <a:spcBef>
                  <a:spcPct val="50000"/>
                </a:spcBef>
              </a:pPr>
              <a:r>
                <a:rPr lang="en-US" sz="1800" b="0">
                  <a:latin typeface="Arial" pitchFamily="34" charset="0"/>
                </a:rPr>
                <a:t>Files</a:t>
              </a:r>
            </a:p>
          </p:txBody>
        </p:sp>
      </p:grpSp>
      <p:grpSp>
        <p:nvGrpSpPr>
          <p:cNvPr id="17425" name="Group 68"/>
          <p:cNvGrpSpPr>
            <a:grpSpLocks/>
          </p:cNvGrpSpPr>
          <p:nvPr/>
        </p:nvGrpSpPr>
        <p:grpSpPr bwMode="auto">
          <a:xfrm>
            <a:off x="6858000" y="5638800"/>
            <a:ext cx="685800" cy="762000"/>
            <a:chOff x="4224" y="3552"/>
            <a:chExt cx="432" cy="480"/>
          </a:xfrm>
        </p:grpSpPr>
        <p:sp>
          <p:nvSpPr>
            <p:cNvPr id="17428" name="Document"/>
            <p:cNvSpPr>
              <a:spLocks noEditPoints="1" noChangeArrowheads="1"/>
            </p:cNvSpPr>
            <p:nvPr/>
          </p:nvSpPr>
          <p:spPr bwMode="auto">
            <a:xfrm>
              <a:off x="4236" y="3552"/>
              <a:ext cx="420" cy="480"/>
            </a:xfrm>
            <a:custGeom>
              <a:avLst/>
              <a:gdLst>
                <a:gd name="T0" fmla="*/ 209 w 21600"/>
                <a:gd name="T1" fmla="*/ 481 h 21600"/>
                <a:gd name="T2" fmla="*/ 2 w 21600"/>
                <a:gd name="T3" fmla="*/ 241 h 21600"/>
                <a:gd name="T4" fmla="*/ 209 w 21600"/>
                <a:gd name="T5" fmla="*/ 2 h 21600"/>
                <a:gd name="T6" fmla="*/ 422 w 21600"/>
                <a:gd name="T7" fmla="*/ 237 h 21600"/>
                <a:gd name="T8" fmla="*/ 209 w 21600"/>
                <a:gd name="T9" fmla="*/ 481 h 21600"/>
                <a:gd name="T10" fmla="*/ 0 w 21600"/>
                <a:gd name="T11" fmla="*/ 0 h 21600"/>
                <a:gd name="T12" fmla="*/ 420 w 21600"/>
                <a:gd name="T13" fmla="*/ 0 h 21600"/>
                <a:gd name="T14" fmla="*/ 420 w 21600"/>
                <a:gd name="T15" fmla="*/ 480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0 h 21600"/>
                <a:gd name="T26" fmla="*/ 20623 w 21600"/>
                <a:gd name="T27" fmla="*/ 16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gradFill rotWithShape="0">
              <a:gsLst>
                <a:gs pos="0">
                  <a:srgbClr val="FFFFFF"/>
                </a:gs>
                <a:gs pos="100000">
                  <a:srgbClr val="6599CD"/>
                </a:gs>
              </a:gsLst>
              <a:lin ang="0" scaled="1"/>
            </a:gra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7429" name="Text Box 70"/>
            <p:cNvSpPr txBox="1">
              <a:spLocks noChangeArrowheads="1"/>
            </p:cNvSpPr>
            <p:nvPr/>
          </p:nvSpPr>
          <p:spPr bwMode="auto">
            <a:xfrm>
              <a:off x="4224" y="3648"/>
              <a:ext cx="43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nSpc>
                  <a:spcPct val="90000"/>
                </a:lnSpc>
                <a:spcBef>
                  <a:spcPct val="50000"/>
                </a:spcBef>
              </a:pPr>
              <a:r>
                <a:rPr lang="en-US" sz="1800" b="0">
                  <a:latin typeface="Arial" pitchFamily="34" charset="0"/>
                </a:rPr>
                <a:t>XML</a:t>
              </a:r>
            </a:p>
          </p:txBody>
        </p:sp>
      </p:grpSp>
      <p:sp>
        <p:nvSpPr>
          <p:cNvPr id="17426" name="Rectangle 84"/>
          <p:cNvSpPr>
            <a:spLocks noChangeArrowheads="1"/>
          </p:cNvSpPr>
          <p:nvPr/>
        </p:nvSpPr>
        <p:spPr bwMode="auto">
          <a:xfrm>
            <a:off x="228600" y="5703888"/>
            <a:ext cx="2209800" cy="392112"/>
          </a:xfrm>
          <a:prstGeom prst="rect">
            <a:avLst/>
          </a:prstGeom>
          <a:gradFill rotWithShape="0">
            <a:gsLst>
              <a:gs pos="0">
                <a:srgbClr val="BFFFE5"/>
              </a:gs>
              <a:gs pos="50000">
                <a:srgbClr val="FFFFFF"/>
              </a:gs>
              <a:gs pos="100000">
                <a:srgbClr val="BFFFE5"/>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7" name="Text Box 71"/>
          <p:cNvSpPr txBox="1">
            <a:spLocks noChangeArrowheads="1"/>
          </p:cNvSpPr>
          <p:nvPr/>
        </p:nvSpPr>
        <p:spPr bwMode="auto">
          <a:xfrm>
            <a:off x="304800" y="5715000"/>
            <a:ext cx="19812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algn="ctr" eaLnBrk="0" fontAlgn="base" hangingPunct="0">
              <a:spcBef>
                <a:spcPct val="0"/>
              </a:spcBef>
              <a:spcAft>
                <a:spcPct val="0"/>
              </a:spcAft>
              <a:defRPr sz="2400" b="1">
                <a:solidFill>
                  <a:schemeClr val="tx1"/>
                </a:solidFill>
                <a:latin typeface="Times New Roman" pitchFamily="18" charset="0"/>
              </a:defRPr>
            </a:lvl6pPr>
            <a:lvl7pPr marL="2971800" indent="-228600" algn="ctr" eaLnBrk="0" fontAlgn="base" hangingPunct="0">
              <a:spcBef>
                <a:spcPct val="0"/>
              </a:spcBef>
              <a:spcAft>
                <a:spcPct val="0"/>
              </a:spcAft>
              <a:defRPr sz="2400" b="1">
                <a:solidFill>
                  <a:schemeClr val="tx1"/>
                </a:solidFill>
                <a:latin typeface="Times New Roman" pitchFamily="18" charset="0"/>
              </a:defRPr>
            </a:lvl7pPr>
            <a:lvl8pPr marL="3429000" indent="-228600" algn="ctr" eaLnBrk="0" fontAlgn="base" hangingPunct="0">
              <a:spcBef>
                <a:spcPct val="0"/>
              </a:spcBef>
              <a:spcAft>
                <a:spcPct val="0"/>
              </a:spcAft>
              <a:defRPr sz="2400" b="1">
                <a:solidFill>
                  <a:schemeClr val="tx1"/>
                </a:solidFill>
                <a:latin typeface="Times New Roman" pitchFamily="18" charset="0"/>
              </a:defRPr>
            </a:lvl8pPr>
            <a:lvl9pPr marL="3886200" indent="-228600" algn="ctr" eaLnBrk="0" fontAlgn="base" hangingPunct="0">
              <a:spcBef>
                <a:spcPct val="0"/>
              </a:spcBef>
              <a:spcAft>
                <a:spcPct val="0"/>
              </a:spcAft>
              <a:defRPr sz="2400" b="1">
                <a:solidFill>
                  <a:schemeClr val="tx1"/>
                </a:solidFill>
                <a:latin typeface="Times New Roman" pitchFamily="18" charset="0"/>
              </a:defRPr>
            </a:lvl9pPr>
          </a:lstStyle>
          <a:p>
            <a:pPr algn="l">
              <a:lnSpc>
                <a:spcPct val="90000"/>
              </a:lnSpc>
              <a:spcBef>
                <a:spcPct val="50000"/>
              </a:spcBef>
            </a:pPr>
            <a:r>
              <a:rPr lang="en-US" sz="1800" b="0">
                <a:solidFill>
                  <a:srgbClr val="008000"/>
                </a:solidFill>
                <a:latin typeface="Arial Black" pitchFamily="34" charset="0"/>
              </a:rPr>
              <a:t>Geodatabases</a:t>
            </a:r>
          </a:p>
        </p:txBody>
      </p:sp>
      <p:sp>
        <p:nvSpPr>
          <p:cNvPr id="2" name="Slide Number Placeholder 1"/>
          <p:cNvSpPr>
            <a:spLocks noGrp="1"/>
          </p:cNvSpPr>
          <p:nvPr>
            <p:ph type="sldNum" sz="quarter" idx="12"/>
          </p:nvPr>
        </p:nvSpPr>
        <p:spPr/>
        <p:txBody>
          <a:bodyPr/>
          <a:lstStyle/>
          <a:p>
            <a:fld id="{BF3DCC9D-1B76-49AF-835C-51ABA607ADE5}" type="slidenum">
              <a:rPr lang="en-US" smtClean="0"/>
              <a:pPr/>
              <a:t>78</a:t>
            </a:fld>
            <a:endParaRPr lang="en-US"/>
          </a:p>
        </p:txBody>
      </p:sp>
    </p:spTree>
    <p:extLst>
      <p:ext uri="{BB962C8B-B14F-4D97-AF65-F5344CB8AC3E}">
        <p14:creationId xmlns:p14="http://schemas.microsoft.com/office/powerpoint/2010/main" val="3458580485"/>
      </p:ext>
    </p:extLst>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1" descr="C:\GPS\manual\Intro to GPS Apps - GPS Satellites_files\Earth_97W55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3048000"/>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9" descr="C:\GPS\manual\Intro to GPS Apps - GPS Satellites_files\Earth_97W55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048000"/>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2"/>
          <p:cNvSpPr>
            <a:spLocks noGrp="1" noChangeArrowheads="1"/>
          </p:cNvSpPr>
          <p:nvPr>
            <p:ph type="ctrTitle"/>
          </p:nvPr>
        </p:nvSpPr>
        <p:spPr>
          <a:xfrm>
            <a:off x="2438400" y="152400"/>
            <a:ext cx="5105400" cy="609600"/>
          </a:xfrm>
        </p:spPr>
        <p:txBody>
          <a:bodyPr>
            <a:normAutofit fontScale="90000"/>
          </a:bodyPr>
          <a:lstStyle/>
          <a:p>
            <a:pPr eaLnBrk="1" hangingPunct="1"/>
            <a:r>
              <a:rPr lang="en-US" sz="3600" b="1" dirty="0"/>
              <a:t>PENGERTIAN GPS </a:t>
            </a:r>
          </a:p>
        </p:txBody>
      </p:sp>
      <p:sp>
        <p:nvSpPr>
          <p:cNvPr id="3077" name="Text Box 4"/>
          <p:cNvSpPr txBox="1">
            <a:spLocks noChangeArrowheads="1"/>
          </p:cNvSpPr>
          <p:nvPr/>
        </p:nvSpPr>
        <p:spPr bwMode="auto">
          <a:xfrm>
            <a:off x="2514600" y="879475"/>
            <a:ext cx="6629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b="1" dirty="0"/>
              <a:t>GPS : Global Positioning System</a:t>
            </a:r>
          </a:p>
          <a:p>
            <a:pPr eaLnBrk="1" hangingPunct="1">
              <a:spcBef>
                <a:spcPct val="50000"/>
              </a:spcBef>
            </a:pPr>
            <a:r>
              <a:rPr lang="en-US" b="1" dirty="0" err="1"/>
              <a:t>Sebuah</a:t>
            </a:r>
            <a:r>
              <a:rPr lang="en-US" b="1" dirty="0"/>
              <a:t> system yang </a:t>
            </a:r>
            <a:r>
              <a:rPr lang="en-US" b="1" dirty="0" err="1"/>
              <a:t>dapat</a:t>
            </a:r>
            <a:r>
              <a:rPr lang="en-US" b="1" dirty="0"/>
              <a:t> </a:t>
            </a:r>
            <a:r>
              <a:rPr lang="en-US" b="1" dirty="0" err="1"/>
              <a:t>menunjukkan</a:t>
            </a:r>
            <a:r>
              <a:rPr lang="en-US" b="1" dirty="0"/>
              <a:t> </a:t>
            </a:r>
            <a:r>
              <a:rPr lang="en-US" b="1" dirty="0" err="1"/>
              <a:t>posisi</a:t>
            </a:r>
            <a:r>
              <a:rPr lang="en-US" b="1" dirty="0"/>
              <a:t> </a:t>
            </a:r>
            <a:r>
              <a:rPr lang="en-US" b="1" dirty="0" err="1"/>
              <a:t>benda</a:t>
            </a:r>
            <a:r>
              <a:rPr lang="en-US" b="1" dirty="0"/>
              <a:t> di </a:t>
            </a:r>
            <a:r>
              <a:rPr lang="en-US" b="1" dirty="0" err="1"/>
              <a:t>permukaan</a:t>
            </a:r>
            <a:r>
              <a:rPr lang="en-US" b="1" dirty="0"/>
              <a:t> </a:t>
            </a:r>
            <a:r>
              <a:rPr lang="en-US" b="1" dirty="0" err="1"/>
              <a:t>bumi</a:t>
            </a:r>
            <a:r>
              <a:rPr lang="en-US" b="1" dirty="0"/>
              <a:t> </a:t>
            </a:r>
            <a:r>
              <a:rPr lang="en-US" b="1" dirty="0" err="1"/>
              <a:t>secara</a:t>
            </a:r>
            <a:r>
              <a:rPr lang="en-US" b="1" dirty="0"/>
              <a:t> </a:t>
            </a:r>
            <a:r>
              <a:rPr lang="en-US" b="1" dirty="0" err="1"/>
              <a:t>cepat</a:t>
            </a:r>
            <a:r>
              <a:rPr lang="en-US" b="1" dirty="0"/>
              <a:t>, di </a:t>
            </a:r>
            <a:r>
              <a:rPr lang="en-US" b="1" dirty="0" err="1"/>
              <a:t>semua</a:t>
            </a:r>
            <a:r>
              <a:rPr lang="en-US" b="1" dirty="0"/>
              <a:t> </a:t>
            </a:r>
            <a:r>
              <a:rPr lang="en-US" b="1" dirty="0" err="1"/>
              <a:t>tempat</a:t>
            </a:r>
            <a:r>
              <a:rPr lang="en-US" b="1" dirty="0"/>
              <a:t>, </a:t>
            </a:r>
            <a:r>
              <a:rPr lang="en-US" b="1" dirty="0" err="1"/>
              <a:t>pada</a:t>
            </a:r>
            <a:r>
              <a:rPr lang="en-US" b="1" dirty="0"/>
              <a:t> </a:t>
            </a:r>
            <a:r>
              <a:rPr lang="en-US" b="1" dirty="0" err="1"/>
              <a:t>semua</a:t>
            </a:r>
            <a:r>
              <a:rPr lang="en-US" b="1" dirty="0"/>
              <a:t> </a:t>
            </a:r>
            <a:r>
              <a:rPr lang="en-US" b="1" dirty="0" err="1"/>
              <a:t>kondisi</a:t>
            </a:r>
            <a:r>
              <a:rPr lang="en-US" b="1" dirty="0"/>
              <a:t> </a:t>
            </a:r>
            <a:r>
              <a:rPr lang="en-US" b="1" dirty="0" err="1"/>
              <a:t>dan</a:t>
            </a:r>
            <a:r>
              <a:rPr lang="en-US" b="1" dirty="0"/>
              <a:t> </a:t>
            </a:r>
            <a:r>
              <a:rPr lang="en-US" b="1" dirty="0" err="1"/>
              <a:t>pada</a:t>
            </a:r>
            <a:r>
              <a:rPr lang="en-US" b="1" dirty="0"/>
              <a:t> </a:t>
            </a:r>
            <a:r>
              <a:rPr lang="en-US" b="1" dirty="0" err="1"/>
              <a:t>setiap</a:t>
            </a:r>
            <a:r>
              <a:rPr lang="en-US" b="1" dirty="0"/>
              <a:t> </a:t>
            </a:r>
            <a:r>
              <a:rPr lang="en-US" b="1" dirty="0" err="1"/>
              <a:t>waktu</a:t>
            </a:r>
            <a:r>
              <a:rPr lang="en-US" b="1" dirty="0"/>
              <a:t>.</a:t>
            </a:r>
          </a:p>
          <a:p>
            <a:pPr eaLnBrk="1" hangingPunct="1">
              <a:spcBef>
                <a:spcPct val="50000"/>
              </a:spcBef>
            </a:pPr>
            <a:endParaRPr lang="en-US" b="1" dirty="0"/>
          </a:p>
        </p:txBody>
      </p:sp>
      <p:pic>
        <p:nvPicPr>
          <p:cNvPr id="3078" name="Picture 6" descr="GPS Block 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28600"/>
            <a:ext cx="20224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Text Box 7"/>
          <p:cNvSpPr txBox="1">
            <a:spLocks noChangeArrowheads="1"/>
          </p:cNvSpPr>
          <p:nvPr/>
        </p:nvSpPr>
        <p:spPr bwMode="auto">
          <a:xfrm>
            <a:off x="228600" y="4267200"/>
            <a:ext cx="8763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b="1" dirty="0">
                <a:solidFill>
                  <a:srgbClr val="FFFF66"/>
                </a:solidFill>
              </a:rPr>
              <a:t>GPS : </a:t>
            </a:r>
            <a:r>
              <a:rPr lang="en-US" b="1" dirty="0" err="1">
                <a:solidFill>
                  <a:srgbClr val="FFFF66"/>
                </a:solidFill>
              </a:rPr>
              <a:t>merupakan</a:t>
            </a:r>
            <a:r>
              <a:rPr lang="en-US" b="1" dirty="0">
                <a:solidFill>
                  <a:srgbClr val="FFFF66"/>
                </a:solidFill>
              </a:rPr>
              <a:t> </a:t>
            </a:r>
            <a:r>
              <a:rPr lang="en-US" b="1" dirty="0" err="1">
                <a:solidFill>
                  <a:srgbClr val="FFFF66"/>
                </a:solidFill>
              </a:rPr>
              <a:t>perkembangan</a:t>
            </a:r>
            <a:r>
              <a:rPr lang="en-US" b="1" dirty="0">
                <a:solidFill>
                  <a:srgbClr val="FFFF66"/>
                </a:solidFill>
              </a:rPr>
              <a:t> paling modern </a:t>
            </a:r>
            <a:r>
              <a:rPr lang="en-US" b="1" dirty="0" err="1">
                <a:solidFill>
                  <a:srgbClr val="FFFF66"/>
                </a:solidFill>
              </a:rPr>
              <a:t>sistem</a:t>
            </a:r>
            <a:r>
              <a:rPr lang="en-US" b="1" dirty="0">
                <a:solidFill>
                  <a:srgbClr val="FFFF66"/>
                </a:solidFill>
              </a:rPr>
              <a:t> </a:t>
            </a:r>
          </a:p>
          <a:p>
            <a:pPr eaLnBrk="1" hangingPunct="1">
              <a:spcBef>
                <a:spcPct val="50000"/>
              </a:spcBef>
            </a:pPr>
            <a:r>
              <a:rPr lang="en-US" b="1" dirty="0">
                <a:solidFill>
                  <a:srgbClr val="FFFF66"/>
                </a:solidFill>
              </a:rPr>
              <a:t>           </a:t>
            </a:r>
            <a:r>
              <a:rPr lang="en-US" b="1" dirty="0" err="1">
                <a:solidFill>
                  <a:srgbClr val="FFFF66"/>
                </a:solidFill>
              </a:rPr>
              <a:t>navigasi</a:t>
            </a:r>
            <a:r>
              <a:rPr lang="en-US" b="1" dirty="0">
                <a:solidFill>
                  <a:srgbClr val="FFFF66"/>
                </a:solidFill>
              </a:rPr>
              <a:t> </a:t>
            </a:r>
            <a:r>
              <a:rPr lang="en-US" b="1" dirty="0" err="1">
                <a:solidFill>
                  <a:srgbClr val="FFFF66"/>
                </a:solidFill>
              </a:rPr>
              <a:t>kuno</a:t>
            </a:r>
            <a:endParaRPr lang="en-US" b="1" dirty="0">
              <a:solidFill>
                <a:srgbClr val="FFFF66"/>
              </a:solidFill>
            </a:endParaRPr>
          </a:p>
          <a:p>
            <a:pPr eaLnBrk="1" hangingPunct="1">
              <a:spcBef>
                <a:spcPct val="50000"/>
              </a:spcBef>
            </a:pPr>
            <a:endParaRPr lang="en-US" b="1" dirty="0">
              <a:solidFill>
                <a:srgbClr val="FFFF66"/>
              </a:solidFill>
            </a:endParaRPr>
          </a:p>
          <a:p>
            <a:pPr eaLnBrk="1" hangingPunct="1">
              <a:spcBef>
                <a:spcPct val="50000"/>
              </a:spcBef>
              <a:buFontTx/>
              <a:buChar char="•"/>
            </a:pPr>
            <a:r>
              <a:rPr lang="en-US" b="1" dirty="0">
                <a:solidFill>
                  <a:srgbClr val="FFFF66"/>
                </a:solidFill>
              </a:rPr>
              <a:t>GPS </a:t>
            </a:r>
            <a:r>
              <a:rPr lang="en-US" b="1" dirty="0" err="1">
                <a:solidFill>
                  <a:srgbClr val="FFFF66"/>
                </a:solidFill>
              </a:rPr>
              <a:t>dikontrol</a:t>
            </a:r>
            <a:r>
              <a:rPr lang="en-US" b="1" dirty="0">
                <a:solidFill>
                  <a:srgbClr val="FFFF66"/>
                </a:solidFill>
              </a:rPr>
              <a:t> oleh U. S. Department of Defense (DOD). </a:t>
            </a:r>
          </a:p>
          <a:p>
            <a:pPr eaLnBrk="1" hangingPunct="1">
              <a:spcBef>
                <a:spcPct val="50000"/>
              </a:spcBef>
            </a:pPr>
            <a:endParaRPr lang="en-US" b="1" dirty="0">
              <a:solidFill>
                <a:srgbClr val="FFFF66"/>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79</a:t>
            </a:fld>
            <a:endParaRPr lang="en-US"/>
          </a:p>
        </p:txBody>
      </p:sp>
    </p:spTree>
    <p:extLst>
      <p:ext uri="{BB962C8B-B14F-4D97-AF65-F5344CB8AC3E}">
        <p14:creationId xmlns:p14="http://schemas.microsoft.com/office/powerpoint/2010/main" val="55649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AutoShape 2"/>
          <p:cNvSpPr>
            <a:spLocks noChangeArrowheads="1"/>
          </p:cNvSpPr>
          <p:nvPr/>
        </p:nvSpPr>
        <p:spPr bwMode="auto">
          <a:xfrm>
            <a:off x="5638800" y="1828800"/>
            <a:ext cx="2743200" cy="1295400"/>
          </a:xfrm>
          <a:prstGeom prst="chevron">
            <a:avLst>
              <a:gd name="adj" fmla="val 5294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sz="2000" i="1">
              <a:solidFill>
                <a:schemeClr val="tx2"/>
              </a:solidFill>
              <a:effectLst>
                <a:outerShdw blurRad="38100" dist="38100" dir="2700000" algn="tl">
                  <a:srgbClr val="000000"/>
                </a:outerShdw>
              </a:effectLst>
              <a:latin typeface="Arial" charset="0"/>
              <a:ea typeface="+mn-ea"/>
            </a:endParaRPr>
          </a:p>
          <a:p>
            <a:pPr algn="ctr">
              <a:defRPr/>
            </a:pPr>
            <a:endParaRPr lang="en-US" sz="2000">
              <a:ea typeface="+mn-ea"/>
            </a:endParaRPr>
          </a:p>
        </p:txBody>
      </p:sp>
      <p:sp>
        <p:nvSpPr>
          <p:cNvPr id="116739" name="Rectangle 3"/>
          <p:cNvSpPr>
            <a:spLocks noGrp="1" noChangeArrowheads="1"/>
          </p:cNvSpPr>
          <p:nvPr>
            <p:ph type="title" idx="4294967295"/>
          </p:nvPr>
        </p:nvSpPr>
        <p:spPr>
          <a:xfrm>
            <a:off x="990600" y="457200"/>
            <a:ext cx="7162800" cy="762000"/>
          </a:xfrm>
        </p:spPr>
        <p:txBody>
          <a:bodyPr/>
          <a:lstStyle/>
          <a:p>
            <a:pPr eaLnBrk="1" hangingPunct="1">
              <a:defRPr/>
            </a:pPr>
            <a:r>
              <a:rPr lang="en-US" i="1" dirty="0">
                <a:effectLst>
                  <a:outerShdw blurRad="38100" dist="38100" dir="2700000" algn="tl">
                    <a:srgbClr val="000000"/>
                  </a:outerShdw>
                </a:effectLst>
              </a:rPr>
              <a:t>A Scientific Effort Vector</a:t>
            </a:r>
            <a:endParaRPr lang="en-US" i="1" dirty="0"/>
          </a:p>
        </p:txBody>
      </p:sp>
      <p:sp>
        <p:nvSpPr>
          <p:cNvPr id="116740" name="AutoShape 4"/>
          <p:cNvSpPr>
            <a:spLocks noChangeArrowheads="1"/>
          </p:cNvSpPr>
          <p:nvPr/>
        </p:nvSpPr>
        <p:spPr bwMode="auto">
          <a:xfrm>
            <a:off x="914400" y="1828800"/>
            <a:ext cx="2895600" cy="1295400"/>
          </a:xfrm>
          <a:prstGeom prst="chevron">
            <a:avLst>
              <a:gd name="adj" fmla="val 558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i="1" dirty="0">
                <a:solidFill>
                  <a:schemeClr val="tx2"/>
                </a:solidFill>
                <a:effectLst>
                  <a:outerShdw blurRad="38100" dist="38100" dir="2700000" algn="tl">
                    <a:srgbClr val="000000"/>
                  </a:outerShdw>
                </a:effectLst>
                <a:latin typeface="Arial" charset="0"/>
                <a:ea typeface="+mn-ea"/>
              </a:rPr>
              <a:t>       </a:t>
            </a:r>
            <a:r>
              <a:rPr lang="en-US" sz="2000" i="1" dirty="0">
                <a:solidFill>
                  <a:schemeClr val="tx2"/>
                </a:solidFill>
                <a:effectLst>
                  <a:outerShdw blurRad="38100" dist="38100" dir="2700000" algn="tl">
                    <a:srgbClr val="000000"/>
                  </a:outerShdw>
                </a:effectLst>
                <a:latin typeface="Arial" charset="0"/>
                <a:ea typeface="+mn-ea"/>
              </a:rPr>
              <a:t>Background </a:t>
            </a:r>
          </a:p>
          <a:p>
            <a:pPr algn="ctr">
              <a:defRPr/>
            </a:pPr>
            <a:r>
              <a:rPr lang="en-US" sz="2000" i="1" dirty="0">
                <a:solidFill>
                  <a:schemeClr val="tx2"/>
                </a:solidFill>
                <a:effectLst>
                  <a:outerShdw blurRad="38100" dist="38100" dir="2700000" algn="tl">
                    <a:srgbClr val="000000"/>
                  </a:outerShdw>
                </a:effectLst>
                <a:latin typeface="Arial" charset="0"/>
                <a:ea typeface="+mn-ea"/>
              </a:rPr>
              <a:t>      Research</a:t>
            </a:r>
            <a:endParaRPr lang="en-US" sz="2000" dirty="0">
              <a:ea typeface="+mn-ea"/>
            </a:endParaRPr>
          </a:p>
        </p:txBody>
      </p:sp>
      <p:sp>
        <p:nvSpPr>
          <p:cNvPr id="116741" name="AutoShape 5"/>
          <p:cNvSpPr>
            <a:spLocks noChangeArrowheads="1"/>
          </p:cNvSpPr>
          <p:nvPr/>
        </p:nvSpPr>
        <p:spPr bwMode="auto">
          <a:xfrm>
            <a:off x="2590800" y="1828800"/>
            <a:ext cx="4343400" cy="1295400"/>
          </a:xfrm>
          <a:prstGeom prst="chevron">
            <a:avLst>
              <a:gd name="adj" fmla="val 83824"/>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2000" i="1" dirty="0">
                <a:effectLst>
                  <a:outerShdw blurRad="38100" dist="38100" dir="2700000" algn="tl">
                    <a:srgbClr val="000000"/>
                  </a:outerShdw>
                </a:effectLst>
                <a:latin typeface="Arial" charset="0"/>
                <a:ea typeface="+mn-ea"/>
              </a:rPr>
              <a:t>          Data Collection and </a:t>
            </a:r>
          </a:p>
          <a:p>
            <a:pPr algn="ctr">
              <a:defRPr/>
            </a:pPr>
            <a:r>
              <a:rPr lang="en-US" sz="2000" i="1" dirty="0">
                <a:effectLst>
                  <a:outerShdw blurRad="38100" dist="38100" dir="2700000" algn="tl">
                    <a:srgbClr val="000000"/>
                  </a:outerShdw>
                </a:effectLst>
                <a:latin typeface="Arial" charset="0"/>
                <a:ea typeface="+mn-ea"/>
              </a:rPr>
              <a:t>      Compilation</a:t>
            </a:r>
          </a:p>
          <a:p>
            <a:pPr algn="ctr">
              <a:defRPr/>
            </a:pPr>
            <a:r>
              <a:rPr lang="en-US" sz="2000" i="1" dirty="0">
                <a:effectLst>
                  <a:outerShdw blurRad="38100" dist="38100" dir="2700000" algn="tl">
                    <a:srgbClr val="000000"/>
                  </a:outerShdw>
                </a:effectLst>
                <a:latin typeface="Arial" charset="0"/>
                <a:ea typeface="+mn-ea"/>
              </a:rPr>
              <a:t>Software Issues</a:t>
            </a:r>
            <a:endParaRPr lang="en-US" sz="2000" dirty="0">
              <a:ea typeface="+mn-ea"/>
            </a:endParaRPr>
          </a:p>
        </p:txBody>
      </p:sp>
      <p:sp>
        <p:nvSpPr>
          <p:cNvPr id="116742" name="Text Box 6"/>
          <p:cNvSpPr txBox="1">
            <a:spLocks noChangeArrowheads="1"/>
          </p:cNvSpPr>
          <p:nvPr/>
        </p:nvSpPr>
        <p:spPr bwMode="auto">
          <a:xfrm>
            <a:off x="6880225" y="2209800"/>
            <a:ext cx="127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i="1">
                <a:solidFill>
                  <a:srgbClr val="FF0003"/>
                </a:solidFill>
                <a:effectLst>
                  <a:outerShdw blurRad="38100" dist="38100" dir="2700000" algn="tl">
                    <a:srgbClr val="000000"/>
                  </a:outerShdw>
                </a:effectLst>
                <a:latin typeface="Arial" charset="0"/>
                <a:ea typeface="+mn-ea"/>
              </a:rPr>
              <a:t>Science</a:t>
            </a:r>
            <a:endParaRPr lang="en-US">
              <a:ea typeface="+mn-ea"/>
            </a:endParaRPr>
          </a:p>
        </p:txBody>
      </p:sp>
      <p:sp>
        <p:nvSpPr>
          <p:cNvPr id="116743" name="AutoShape 7"/>
          <p:cNvSpPr>
            <a:spLocks noChangeArrowheads="1"/>
          </p:cNvSpPr>
          <p:nvPr/>
        </p:nvSpPr>
        <p:spPr bwMode="auto">
          <a:xfrm>
            <a:off x="914400" y="3810000"/>
            <a:ext cx="2286000" cy="1295400"/>
          </a:xfrm>
          <a:prstGeom prst="chevron">
            <a:avLst>
              <a:gd name="adj" fmla="val 441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2000" i="1" dirty="0">
                <a:solidFill>
                  <a:schemeClr val="tx2"/>
                </a:solidFill>
                <a:effectLst>
                  <a:outerShdw blurRad="38100" dist="38100" dir="2700000" algn="tl">
                    <a:srgbClr val="000000"/>
                  </a:outerShdw>
                </a:effectLst>
                <a:latin typeface="Arial" charset="0"/>
                <a:ea typeface="+mn-ea"/>
              </a:rPr>
              <a:t>   Back-</a:t>
            </a:r>
          </a:p>
          <a:p>
            <a:pPr algn="ctr">
              <a:defRPr/>
            </a:pPr>
            <a:r>
              <a:rPr lang="en-US" sz="2000" i="1" dirty="0">
                <a:solidFill>
                  <a:schemeClr val="tx2"/>
                </a:solidFill>
                <a:effectLst>
                  <a:outerShdw blurRad="38100" dist="38100" dir="2700000" algn="tl">
                    <a:srgbClr val="000000"/>
                  </a:outerShdw>
                </a:effectLst>
                <a:latin typeface="Arial" charset="0"/>
                <a:ea typeface="+mn-ea"/>
              </a:rPr>
              <a:t>  ground</a:t>
            </a:r>
          </a:p>
          <a:p>
            <a:pPr algn="ctr">
              <a:defRPr/>
            </a:pPr>
            <a:r>
              <a:rPr lang="en-US" sz="2000" i="1" dirty="0">
                <a:solidFill>
                  <a:schemeClr val="tx2"/>
                </a:solidFill>
                <a:effectLst>
                  <a:outerShdw blurRad="38100" dist="38100" dir="2700000" algn="tl">
                    <a:srgbClr val="000000"/>
                  </a:outerShdw>
                </a:effectLst>
                <a:latin typeface="Arial" charset="0"/>
                <a:ea typeface="+mn-ea"/>
              </a:rPr>
              <a:t>  Research</a:t>
            </a:r>
            <a:endParaRPr lang="en-US" sz="2000" dirty="0">
              <a:ea typeface="+mn-ea"/>
            </a:endParaRPr>
          </a:p>
        </p:txBody>
      </p:sp>
      <p:sp>
        <p:nvSpPr>
          <p:cNvPr id="116744" name="AutoShape 8"/>
          <p:cNvSpPr>
            <a:spLocks noChangeArrowheads="1"/>
          </p:cNvSpPr>
          <p:nvPr/>
        </p:nvSpPr>
        <p:spPr bwMode="auto">
          <a:xfrm>
            <a:off x="2209800" y="3810000"/>
            <a:ext cx="3276600" cy="1295400"/>
          </a:xfrm>
          <a:prstGeom prst="chevron">
            <a:avLst>
              <a:gd name="adj" fmla="val 63235"/>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sz="1800" i="1" dirty="0">
                <a:effectLst>
                  <a:outerShdw blurRad="38100" dist="38100" dir="2700000" algn="tl">
                    <a:srgbClr val="000000"/>
                  </a:outerShdw>
                </a:effectLst>
                <a:latin typeface="Arial" charset="0"/>
                <a:ea typeface="+mn-ea"/>
              </a:rPr>
              <a:t>    </a:t>
            </a:r>
            <a:r>
              <a:rPr lang="en-US" sz="1600" i="1" dirty="0">
                <a:effectLst>
                  <a:outerShdw blurRad="38100" dist="38100" dir="2700000" algn="tl">
                    <a:srgbClr val="000000"/>
                  </a:outerShdw>
                </a:effectLst>
                <a:latin typeface="Arial" charset="0"/>
                <a:ea typeface="+mn-ea"/>
              </a:rPr>
              <a:t>Data Collection </a:t>
            </a:r>
          </a:p>
          <a:p>
            <a:pPr algn="ctr">
              <a:defRPr/>
            </a:pPr>
            <a:r>
              <a:rPr lang="en-US" sz="1600" i="1" dirty="0">
                <a:effectLst>
                  <a:outerShdw blurRad="38100" dist="38100" dir="2700000" algn="tl">
                    <a:srgbClr val="000000"/>
                  </a:outerShdw>
                </a:effectLst>
                <a:latin typeface="Arial" charset="0"/>
                <a:ea typeface="+mn-ea"/>
              </a:rPr>
              <a:t>  	and Compilation Software Issues</a:t>
            </a:r>
            <a:endParaRPr lang="en-US" sz="1600" dirty="0">
              <a:ea typeface="+mn-ea"/>
            </a:endParaRPr>
          </a:p>
        </p:txBody>
      </p:sp>
      <p:sp>
        <p:nvSpPr>
          <p:cNvPr id="116745" name="AutoShape 9"/>
          <p:cNvSpPr>
            <a:spLocks noChangeArrowheads="1"/>
          </p:cNvSpPr>
          <p:nvPr/>
        </p:nvSpPr>
        <p:spPr bwMode="auto">
          <a:xfrm>
            <a:off x="3962400" y="3810000"/>
            <a:ext cx="4267200" cy="1295400"/>
          </a:xfrm>
          <a:prstGeom prst="chevron">
            <a:avLst>
              <a:gd name="adj" fmla="val 8235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sz="2000" i="1">
              <a:solidFill>
                <a:schemeClr val="tx2"/>
              </a:solidFill>
              <a:effectLst>
                <a:outerShdw blurRad="38100" dist="38100" dir="2700000" algn="tl">
                  <a:srgbClr val="000000"/>
                </a:outerShdw>
              </a:effectLst>
              <a:latin typeface="Arial" charset="0"/>
              <a:ea typeface="+mn-ea"/>
            </a:endParaRPr>
          </a:p>
          <a:p>
            <a:pPr algn="ctr">
              <a:defRPr/>
            </a:pPr>
            <a:endParaRPr lang="en-US" sz="2000">
              <a:ea typeface="+mn-ea"/>
            </a:endParaRPr>
          </a:p>
        </p:txBody>
      </p:sp>
      <p:sp>
        <p:nvSpPr>
          <p:cNvPr id="116746" name="Text Box 10"/>
          <p:cNvSpPr txBox="1">
            <a:spLocks noChangeArrowheads="1"/>
          </p:cNvSpPr>
          <p:nvPr/>
        </p:nvSpPr>
        <p:spPr bwMode="auto">
          <a:xfrm>
            <a:off x="4953000" y="41910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i="1" dirty="0">
                <a:solidFill>
                  <a:srgbClr val="FF0003"/>
                </a:solidFill>
                <a:effectLst>
                  <a:outerShdw blurRad="38100" dist="38100" dir="2700000" algn="tl">
                    <a:srgbClr val="000000"/>
                  </a:outerShdw>
                </a:effectLst>
                <a:latin typeface="Arial" charset="0"/>
                <a:ea typeface="+mn-ea"/>
              </a:rPr>
              <a:t>Science</a:t>
            </a:r>
            <a:endParaRPr lang="en-US" dirty="0">
              <a:ea typeface="+mn-ea"/>
            </a:endParaRPr>
          </a:p>
        </p:txBody>
      </p:sp>
      <p:sp>
        <p:nvSpPr>
          <p:cNvPr id="116747" name="Text Box 11"/>
          <p:cNvSpPr txBox="1">
            <a:spLocks noChangeArrowheads="1"/>
          </p:cNvSpPr>
          <p:nvPr/>
        </p:nvSpPr>
        <p:spPr bwMode="auto">
          <a:xfrm>
            <a:off x="304800" y="5715000"/>
            <a:ext cx="883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800">
                <a:solidFill>
                  <a:srgbClr val="FF0003"/>
                </a:solidFill>
                <a:effectLst>
                  <a:outerShdw blurRad="38100" dist="38100" dir="2700000" algn="tl">
                    <a:srgbClr val="000000"/>
                  </a:outerShdw>
                </a:effectLst>
                <a:latin typeface="Arial" charset="0"/>
                <a:ea typeface="+mn-ea"/>
              </a:rPr>
              <a:t>Science</a:t>
            </a:r>
            <a:r>
              <a:rPr lang="en-US" sz="2800">
                <a:latin typeface="Arial" charset="0"/>
                <a:ea typeface="+mn-ea"/>
              </a:rPr>
              <a:t> - Analysis, Modeling, Interpretation, Discovery</a:t>
            </a:r>
            <a:endParaRPr lang="en-US">
              <a:ea typeface="+mn-ea"/>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8</a:t>
            </a:fld>
            <a:endParaRPr lang="en-US"/>
          </a:p>
        </p:txBody>
      </p:sp>
    </p:spTree>
    <p:extLst>
      <p:ext uri="{BB962C8B-B14F-4D97-AF65-F5344CB8AC3E}">
        <p14:creationId xmlns:p14="http://schemas.microsoft.com/office/powerpoint/2010/main" val="205101545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48000" y="76200"/>
            <a:ext cx="5638800" cy="641350"/>
          </a:xfrm>
        </p:spPr>
        <p:txBody>
          <a:bodyPr/>
          <a:lstStyle/>
          <a:p>
            <a:pPr eaLnBrk="1" hangingPunct="1"/>
            <a:r>
              <a:rPr lang="en-US" sz="3600" dirty="0"/>
              <a:t>SISTEM NAVIGASI</a:t>
            </a:r>
          </a:p>
        </p:txBody>
      </p:sp>
      <p:sp>
        <p:nvSpPr>
          <p:cNvPr id="4099" name="Rectangle 3"/>
          <p:cNvSpPr>
            <a:spLocks noGrp="1" noChangeArrowheads="1"/>
          </p:cNvSpPr>
          <p:nvPr>
            <p:ph type="body" idx="1"/>
          </p:nvPr>
        </p:nvSpPr>
        <p:spPr>
          <a:xfrm>
            <a:off x="457200" y="2819400"/>
            <a:ext cx="5562600" cy="1066800"/>
          </a:xfrm>
        </p:spPr>
        <p:txBody>
          <a:bodyPr/>
          <a:lstStyle/>
          <a:p>
            <a:pPr eaLnBrk="1" hangingPunct="1">
              <a:lnSpc>
                <a:spcPct val="90000"/>
              </a:lnSpc>
              <a:buFontTx/>
              <a:buNone/>
            </a:pPr>
            <a:r>
              <a:rPr lang="en-US" sz="2400" b="1" dirty="0" err="1"/>
              <a:t>Navigasi</a:t>
            </a:r>
            <a:r>
              <a:rPr lang="en-US" sz="2400" b="1" dirty="0"/>
              <a:t> </a:t>
            </a:r>
            <a:r>
              <a:rPr lang="en-US" sz="2400" b="1" dirty="0" err="1"/>
              <a:t>kuno</a:t>
            </a:r>
            <a:r>
              <a:rPr lang="en-US" sz="2000" b="1" dirty="0"/>
              <a:t> :</a:t>
            </a:r>
          </a:p>
          <a:p>
            <a:pPr lvl="1" eaLnBrk="1" hangingPunct="1">
              <a:lnSpc>
                <a:spcPct val="90000"/>
              </a:lnSpc>
              <a:buFont typeface="Wingdings" pitchFamily="2" charset="2"/>
              <a:buNone/>
            </a:pPr>
            <a:r>
              <a:rPr lang="en-US" sz="1800" dirty="0" err="1"/>
              <a:t>Penghuni</a:t>
            </a:r>
            <a:r>
              <a:rPr lang="en-US" sz="1800" dirty="0"/>
              <a:t> </a:t>
            </a:r>
            <a:r>
              <a:rPr lang="en-US" sz="1800" dirty="0" err="1"/>
              <a:t>gua</a:t>
            </a:r>
            <a:r>
              <a:rPr lang="en-US" sz="1800" dirty="0"/>
              <a:t> </a:t>
            </a:r>
            <a:r>
              <a:rPr lang="en-US" sz="1800" dirty="0" err="1"/>
              <a:t>memberikan</a:t>
            </a:r>
            <a:r>
              <a:rPr lang="en-US" sz="1800" dirty="0"/>
              <a:t> </a:t>
            </a:r>
            <a:r>
              <a:rPr lang="en-US" sz="1800" dirty="0" err="1"/>
              <a:t>tanda</a:t>
            </a:r>
            <a:r>
              <a:rPr lang="en-US" sz="1800" dirty="0"/>
              <a:t> pada </a:t>
            </a:r>
            <a:r>
              <a:rPr lang="en-US" sz="1800" dirty="0" err="1"/>
              <a:t>dinding</a:t>
            </a:r>
            <a:endParaRPr lang="en-US" sz="1800" dirty="0"/>
          </a:p>
          <a:p>
            <a:pPr lvl="1" eaLnBrk="1" hangingPunct="1">
              <a:lnSpc>
                <a:spcPct val="90000"/>
              </a:lnSpc>
              <a:buFont typeface="Wingdings" pitchFamily="2" charset="2"/>
              <a:buNone/>
            </a:pPr>
            <a:r>
              <a:rPr lang="en-US" sz="1800" dirty="0" err="1"/>
              <a:t>gua</a:t>
            </a:r>
            <a:r>
              <a:rPr lang="en-US" sz="1800" dirty="0"/>
              <a:t> </a:t>
            </a:r>
            <a:r>
              <a:rPr lang="en-US" sz="1800" dirty="0" err="1"/>
              <a:t>pelaut</a:t>
            </a:r>
            <a:r>
              <a:rPr lang="en-US" sz="1800" dirty="0"/>
              <a:t> </a:t>
            </a:r>
            <a:r>
              <a:rPr lang="en-US" sz="1800" dirty="0" err="1"/>
              <a:t>berpegangan</a:t>
            </a:r>
            <a:r>
              <a:rPr lang="en-US" sz="1800" dirty="0"/>
              <a:t> pada </a:t>
            </a:r>
            <a:r>
              <a:rPr lang="en-US" sz="1800" dirty="0" err="1"/>
              <a:t>posisi</a:t>
            </a:r>
            <a:r>
              <a:rPr lang="en-US" sz="1800" dirty="0"/>
              <a:t> </a:t>
            </a:r>
            <a:r>
              <a:rPr lang="en-US" sz="1800" dirty="0" err="1"/>
              <a:t>bintang</a:t>
            </a:r>
            <a:endParaRPr lang="en-US" sz="1800" dirty="0"/>
          </a:p>
          <a:p>
            <a:pPr lvl="4" eaLnBrk="1" hangingPunct="1">
              <a:lnSpc>
                <a:spcPct val="90000"/>
              </a:lnSpc>
            </a:pPr>
            <a:endParaRPr lang="en-US" sz="1800" dirty="0"/>
          </a:p>
          <a:p>
            <a:pPr eaLnBrk="1" hangingPunct="1">
              <a:lnSpc>
                <a:spcPct val="90000"/>
              </a:lnSpc>
              <a:spcBef>
                <a:spcPct val="50000"/>
              </a:spcBef>
              <a:buFontTx/>
              <a:buNone/>
            </a:pPr>
            <a:endParaRPr lang="en-US" sz="1800" dirty="0"/>
          </a:p>
          <a:p>
            <a:pPr eaLnBrk="1" hangingPunct="1">
              <a:lnSpc>
                <a:spcPct val="90000"/>
              </a:lnSpc>
            </a:pPr>
            <a:endParaRPr lang="en-US" sz="2000" dirty="0"/>
          </a:p>
        </p:txBody>
      </p:sp>
      <p:pic>
        <p:nvPicPr>
          <p:cNvPr id="4100" name="Picture 5" descr="Antique 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28600"/>
            <a:ext cx="25908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6"/>
          <p:cNvSpPr txBox="1">
            <a:spLocks noChangeArrowheads="1"/>
          </p:cNvSpPr>
          <p:nvPr/>
        </p:nvSpPr>
        <p:spPr bwMode="auto">
          <a:xfrm>
            <a:off x="3276600" y="838200"/>
            <a:ext cx="5715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dirty="0" err="1"/>
              <a:t>Sistem</a:t>
            </a:r>
            <a:r>
              <a:rPr lang="en-US" dirty="0"/>
              <a:t> yang </a:t>
            </a:r>
            <a:r>
              <a:rPr lang="en-US" dirty="0" err="1"/>
              <a:t>menandai</a:t>
            </a:r>
            <a:r>
              <a:rPr lang="en-US" dirty="0"/>
              <a:t> </a:t>
            </a:r>
            <a:r>
              <a:rPr lang="en-US" dirty="0" err="1"/>
              <a:t>dimana</a:t>
            </a:r>
            <a:r>
              <a:rPr lang="en-US" dirty="0"/>
              <a:t> </a:t>
            </a:r>
            <a:r>
              <a:rPr lang="en-US" dirty="0" err="1"/>
              <a:t>posisi</a:t>
            </a:r>
            <a:r>
              <a:rPr lang="en-US" dirty="0"/>
              <a:t> </a:t>
            </a:r>
            <a:r>
              <a:rPr lang="en-US" dirty="0" err="1"/>
              <a:t>mereka</a:t>
            </a:r>
            <a:r>
              <a:rPr lang="en-US" dirty="0"/>
              <a:t>, dan yang </a:t>
            </a:r>
            <a:r>
              <a:rPr lang="en-US" dirty="0" err="1"/>
              <a:t>menunjukkan</a:t>
            </a:r>
            <a:r>
              <a:rPr lang="en-US" dirty="0"/>
              <a:t> </a:t>
            </a:r>
            <a:r>
              <a:rPr lang="en-US" dirty="0" err="1"/>
              <a:t>kemana</a:t>
            </a:r>
            <a:r>
              <a:rPr lang="en-US" dirty="0"/>
              <a:t> </a:t>
            </a:r>
            <a:r>
              <a:rPr lang="en-US" dirty="0" err="1"/>
              <a:t>mereka</a:t>
            </a:r>
            <a:r>
              <a:rPr lang="en-US" dirty="0"/>
              <a:t> </a:t>
            </a:r>
            <a:r>
              <a:rPr lang="en-US" dirty="0" err="1"/>
              <a:t>pergi</a:t>
            </a:r>
            <a:r>
              <a:rPr lang="en-US" dirty="0"/>
              <a:t>, </a:t>
            </a:r>
            <a:r>
              <a:rPr lang="en-US" dirty="0" err="1"/>
              <a:t>serta</a:t>
            </a:r>
            <a:r>
              <a:rPr lang="en-US" dirty="0"/>
              <a:t>  </a:t>
            </a:r>
            <a:r>
              <a:rPr lang="en-US" dirty="0" err="1"/>
              <a:t>bagaimana</a:t>
            </a:r>
            <a:r>
              <a:rPr lang="en-US" dirty="0"/>
              <a:t> </a:t>
            </a:r>
            <a:r>
              <a:rPr lang="en-US" dirty="0" err="1"/>
              <a:t>jalan</a:t>
            </a:r>
            <a:r>
              <a:rPr lang="en-US" dirty="0"/>
              <a:t> </a:t>
            </a:r>
            <a:r>
              <a:rPr lang="en-US" dirty="0" err="1"/>
              <a:t>mereka</a:t>
            </a:r>
            <a:r>
              <a:rPr lang="en-US" dirty="0"/>
              <a:t> </a:t>
            </a:r>
            <a:r>
              <a:rPr lang="en-US" dirty="0" err="1"/>
              <a:t>pulang</a:t>
            </a:r>
            <a:r>
              <a:rPr lang="en-US" dirty="0"/>
              <a:t>.</a:t>
            </a:r>
          </a:p>
        </p:txBody>
      </p:sp>
      <p:pic>
        <p:nvPicPr>
          <p:cNvPr id="4102" name="Picture 7" descr="C:\GPS\032_1sext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362200"/>
            <a:ext cx="22860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 Box 10"/>
          <p:cNvSpPr txBox="1">
            <a:spLocks noChangeArrowheads="1"/>
          </p:cNvSpPr>
          <p:nvPr/>
        </p:nvSpPr>
        <p:spPr bwMode="auto">
          <a:xfrm>
            <a:off x="381000" y="3962400"/>
            <a:ext cx="8305800" cy="117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lnSpc>
                <a:spcPct val="90000"/>
              </a:lnSpc>
              <a:spcBef>
                <a:spcPct val="50000"/>
              </a:spcBef>
              <a:buSzPct val="85000"/>
            </a:pPr>
            <a:r>
              <a:rPr lang="en-US" b="1" dirty="0" err="1">
                <a:latin typeface="Arial" pitchFamily="34" charset="0"/>
              </a:rPr>
              <a:t>Navigasi</a:t>
            </a:r>
            <a:r>
              <a:rPr lang="en-US" b="1" dirty="0">
                <a:latin typeface="Arial" pitchFamily="34" charset="0"/>
              </a:rPr>
              <a:t> </a:t>
            </a:r>
            <a:r>
              <a:rPr lang="en-US" b="1" dirty="0" err="1">
                <a:latin typeface="Arial" pitchFamily="34" charset="0"/>
              </a:rPr>
              <a:t>Kompas</a:t>
            </a:r>
            <a:r>
              <a:rPr lang="en-US" sz="2000" dirty="0">
                <a:latin typeface="Arial" pitchFamily="34" charset="0"/>
              </a:rPr>
              <a:t> : </a:t>
            </a:r>
            <a:r>
              <a:rPr lang="en-US" sz="1800" dirty="0" err="1">
                <a:latin typeface="Arial" pitchFamily="34" charset="0"/>
              </a:rPr>
              <a:t>memberikan</a:t>
            </a:r>
            <a:r>
              <a:rPr lang="en-US" sz="1800" dirty="0">
                <a:latin typeface="Arial" pitchFamily="34" charset="0"/>
              </a:rPr>
              <a:t> </a:t>
            </a:r>
            <a:r>
              <a:rPr lang="en-US" sz="1800" dirty="0" err="1">
                <a:latin typeface="Arial" pitchFamily="34" charset="0"/>
              </a:rPr>
              <a:t>arah</a:t>
            </a:r>
            <a:r>
              <a:rPr lang="en-US" sz="1800" dirty="0">
                <a:latin typeface="Arial" pitchFamily="34" charset="0"/>
              </a:rPr>
              <a:t> </a:t>
            </a:r>
            <a:r>
              <a:rPr lang="en-US" sz="1800" dirty="0" err="1">
                <a:latin typeface="Arial" pitchFamily="34" charset="0"/>
              </a:rPr>
              <a:t>utara</a:t>
            </a:r>
            <a:endParaRPr lang="en-US" sz="1800" dirty="0">
              <a:latin typeface="Arial" pitchFamily="34" charset="0"/>
            </a:endParaRPr>
          </a:p>
          <a:p>
            <a:pPr eaLnBrk="1" hangingPunct="1">
              <a:lnSpc>
                <a:spcPct val="90000"/>
              </a:lnSpc>
              <a:spcBef>
                <a:spcPct val="50000"/>
              </a:spcBef>
              <a:buSzPct val="85000"/>
            </a:pPr>
            <a:r>
              <a:rPr lang="en-US" b="1" dirty="0" err="1">
                <a:latin typeface="Arial" pitchFamily="34" charset="0"/>
              </a:rPr>
              <a:t>Navigasi</a:t>
            </a:r>
            <a:r>
              <a:rPr lang="en-US" b="1" dirty="0">
                <a:latin typeface="Arial" pitchFamily="34" charset="0"/>
              </a:rPr>
              <a:t> Sextant</a:t>
            </a:r>
            <a:r>
              <a:rPr lang="en-US" sz="2000" dirty="0">
                <a:latin typeface="Arial" pitchFamily="34" charset="0"/>
              </a:rPr>
              <a:t>  : </a:t>
            </a:r>
            <a:r>
              <a:rPr lang="en-US" sz="1800" dirty="0" err="1">
                <a:latin typeface="Arial" pitchFamily="34" charset="0"/>
              </a:rPr>
              <a:t>memperkirakan</a:t>
            </a:r>
            <a:r>
              <a:rPr lang="en-US" sz="1800" dirty="0">
                <a:latin typeface="Arial" pitchFamily="34" charset="0"/>
              </a:rPr>
              <a:t> </a:t>
            </a:r>
            <a:r>
              <a:rPr lang="en-US" sz="1800" dirty="0" err="1">
                <a:latin typeface="Arial" pitchFamily="34" charset="0"/>
              </a:rPr>
              <a:t>sudut</a:t>
            </a:r>
            <a:r>
              <a:rPr lang="en-US" sz="1800" dirty="0">
                <a:latin typeface="Arial" pitchFamily="34" charset="0"/>
              </a:rPr>
              <a:t> </a:t>
            </a:r>
            <a:r>
              <a:rPr lang="en-US" sz="1800" dirty="0" err="1">
                <a:latin typeface="Arial" pitchFamily="34" charset="0"/>
              </a:rPr>
              <a:t>tinggi</a:t>
            </a:r>
            <a:r>
              <a:rPr lang="en-US" sz="1800" dirty="0">
                <a:latin typeface="Arial" pitchFamily="34" charset="0"/>
              </a:rPr>
              <a:t> </a:t>
            </a:r>
            <a:r>
              <a:rPr lang="en-US" sz="1800" dirty="0" err="1">
                <a:latin typeface="Arial" pitchFamily="34" charset="0"/>
              </a:rPr>
              <a:t>bintang</a:t>
            </a:r>
            <a:r>
              <a:rPr lang="en-US" sz="1800" dirty="0">
                <a:latin typeface="Arial" pitchFamily="34" charset="0"/>
              </a:rPr>
              <a:t>, </a:t>
            </a:r>
            <a:r>
              <a:rPr lang="en-US" sz="1800" dirty="0" err="1">
                <a:latin typeface="Arial" pitchFamily="34" charset="0"/>
              </a:rPr>
              <a:t>bulan</a:t>
            </a:r>
            <a:r>
              <a:rPr lang="en-US" sz="1800" dirty="0">
                <a:latin typeface="Arial" pitchFamily="34" charset="0"/>
              </a:rPr>
              <a:t> dan </a:t>
            </a:r>
            <a:r>
              <a:rPr lang="en-US" sz="1800" dirty="0" err="1">
                <a:latin typeface="Arial" pitchFamily="34" charset="0"/>
              </a:rPr>
              <a:t>matahari</a:t>
            </a:r>
            <a:r>
              <a:rPr lang="en-US" sz="1800" dirty="0">
                <a:latin typeface="Arial" pitchFamily="34" charset="0"/>
              </a:rPr>
              <a:t> di </a:t>
            </a:r>
            <a:r>
              <a:rPr lang="en-US" sz="1800" dirty="0" err="1">
                <a:latin typeface="Arial" pitchFamily="34" charset="0"/>
              </a:rPr>
              <a:t>atas</a:t>
            </a:r>
            <a:r>
              <a:rPr lang="en-US" sz="1800" dirty="0">
                <a:latin typeface="Arial" pitchFamily="34" charset="0"/>
              </a:rPr>
              <a:t> </a:t>
            </a:r>
            <a:r>
              <a:rPr lang="en-US" sz="1800" dirty="0" err="1">
                <a:latin typeface="Arial" pitchFamily="34" charset="0"/>
              </a:rPr>
              <a:t>Horison</a:t>
            </a:r>
            <a:endParaRPr lang="en-US" sz="1800" dirty="0">
              <a:latin typeface="Arial" pitchFamily="34" charset="0"/>
            </a:endParaRPr>
          </a:p>
        </p:txBody>
      </p:sp>
      <p:sp>
        <p:nvSpPr>
          <p:cNvPr id="4104" name="Rectangle 11"/>
          <p:cNvSpPr>
            <a:spLocks noChangeArrowheads="1"/>
          </p:cNvSpPr>
          <p:nvPr/>
        </p:nvSpPr>
        <p:spPr bwMode="auto">
          <a:xfrm>
            <a:off x="6858000" y="3962400"/>
            <a:ext cx="128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Arial" pitchFamily="34" charset="0"/>
              </a:rPr>
              <a:t>Sextant</a:t>
            </a:r>
          </a:p>
        </p:txBody>
      </p:sp>
      <p:sp>
        <p:nvSpPr>
          <p:cNvPr id="4105" name="Rectangle 12"/>
          <p:cNvSpPr>
            <a:spLocks noChangeArrowheads="1"/>
          </p:cNvSpPr>
          <p:nvPr/>
        </p:nvSpPr>
        <p:spPr bwMode="auto">
          <a:xfrm>
            <a:off x="381000" y="5486400"/>
            <a:ext cx="7924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dirty="0" err="1">
                <a:latin typeface="Arial" pitchFamily="34" charset="0"/>
              </a:rPr>
              <a:t>Kombinasi</a:t>
            </a:r>
            <a:r>
              <a:rPr lang="en-US" sz="1800" dirty="0">
                <a:latin typeface="Arial" pitchFamily="34" charset="0"/>
              </a:rPr>
              <a:t> </a:t>
            </a:r>
            <a:r>
              <a:rPr lang="en-US" sz="1800" dirty="0" err="1">
                <a:latin typeface="Arial" pitchFamily="34" charset="0"/>
              </a:rPr>
              <a:t>Kompas</a:t>
            </a:r>
            <a:r>
              <a:rPr lang="en-US" sz="1800" dirty="0">
                <a:latin typeface="Arial" pitchFamily="34" charset="0"/>
              </a:rPr>
              <a:t> dan sextant </a:t>
            </a:r>
            <a:r>
              <a:rPr lang="en-US" sz="1800" dirty="0" err="1">
                <a:latin typeface="Arial" pitchFamily="34" charset="0"/>
              </a:rPr>
              <a:t>banyak</a:t>
            </a:r>
            <a:r>
              <a:rPr lang="en-US" sz="1800" dirty="0">
                <a:latin typeface="Arial" pitchFamily="34" charset="0"/>
              </a:rPr>
              <a:t> </a:t>
            </a:r>
            <a:r>
              <a:rPr lang="en-US" sz="1800" dirty="0" err="1">
                <a:latin typeface="Arial" pitchFamily="34" charset="0"/>
              </a:rPr>
              <a:t>dipakai</a:t>
            </a:r>
            <a:r>
              <a:rPr lang="en-US" sz="1800" dirty="0">
                <a:latin typeface="Arial" pitchFamily="34" charset="0"/>
              </a:rPr>
              <a:t> </a:t>
            </a:r>
            <a:r>
              <a:rPr lang="en-US" sz="1800" dirty="0" err="1">
                <a:latin typeface="Arial" pitchFamily="34" charset="0"/>
              </a:rPr>
              <a:t>untuk</a:t>
            </a:r>
            <a:r>
              <a:rPr lang="en-US" sz="1800" dirty="0">
                <a:latin typeface="Arial" pitchFamily="34" charset="0"/>
              </a:rPr>
              <a:t> </a:t>
            </a:r>
            <a:r>
              <a:rPr lang="en-US" sz="1800" dirty="0" err="1">
                <a:latin typeface="Arial" pitchFamily="34" charset="0"/>
              </a:rPr>
              <a:t>pelayaran</a:t>
            </a:r>
            <a:r>
              <a:rPr lang="en-US" sz="1800" dirty="0">
                <a:latin typeface="Arial" pitchFamily="34" charset="0"/>
              </a:rPr>
              <a:t>, </a:t>
            </a:r>
            <a:r>
              <a:rPr lang="en-US" sz="1800" dirty="0" err="1">
                <a:latin typeface="Arial" pitchFamily="34" charset="0"/>
              </a:rPr>
              <a:t>kelemahannya</a:t>
            </a:r>
            <a:r>
              <a:rPr lang="en-US" sz="1800" dirty="0">
                <a:latin typeface="Arial" pitchFamily="34" charset="0"/>
              </a:rPr>
              <a:t> </a:t>
            </a:r>
            <a:r>
              <a:rPr lang="en-US" sz="1800" dirty="0" err="1">
                <a:latin typeface="Arial" pitchFamily="34" charset="0"/>
              </a:rPr>
              <a:t>adalah</a:t>
            </a:r>
            <a:r>
              <a:rPr lang="en-US" sz="1800" dirty="0">
                <a:latin typeface="Arial" pitchFamily="34" charset="0"/>
              </a:rPr>
              <a:t> </a:t>
            </a:r>
            <a:r>
              <a:rPr lang="en-US" sz="1800" dirty="0" err="1">
                <a:latin typeface="Arial" pitchFamily="34" charset="0"/>
              </a:rPr>
              <a:t>bahwa</a:t>
            </a:r>
            <a:r>
              <a:rPr lang="en-US" sz="1800" dirty="0">
                <a:latin typeface="Arial" pitchFamily="34" charset="0"/>
              </a:rPr>
              <a:t> </a:t>
            </a:r>
            <a:r>
              <a:rPr lang="en-US" sz="1800" dirty="0" err="1">
                <a:latin typeface="Arial" pitchFamily="34" charset="0"/>
              </a:rPr>
              <a:t>dengan</a:t>
            </a:r>
            <a:r>
              <a:rPr lang="en-US" sz="1800" dirty="0">
                <a:latin typeface="Arial" pitchFamily="34" charset="0"/>
              </a:rPr>
              <a:t> </a:t>
            </a:r>
            <a:r>
              <a:rPr lang="en-US" sz="1800" dirty="0" err="1">
                <a:latin typeface="Arial" pitchFamily="34" charset="0"/>
              </a:rPr>
              <a:t>alat</a:t>
            </a:r>
            <a:r>
              <a:rPr lang="en-US" sz="1800" dirty="0">
                <a:latin typeface="Arial" pitchFamily="34" charset="0"/>
              </a:rPr>
              <a:t> </a:t>
            </a:r>
            <a:r>
              <a:rPr lang="en-US" sz="1800" dirty="0" err="1">
                <a:latin typeface="Arial" pitchFamily="34" charset="0"/>
              </a:rPr>
              <a:t>tersebut</a:t>
            </a:r>
            <a:r>
              <a:rPr lang="en-US" sz="1800" dirty="0">
                <a:latin typeface="Arial" pitchFamily="34" charset="0"/>
              </a:rPr>
              <a:t> </a:t>
            </a:r>
            <a:r>
              <a:rPr lang="en-US" sz="1800" dirty="0" err="1">
                <a:latin typeface="Arial" pitchFamily="34" charset="0"/>
              </a:rPr>
              <a:t>masih</a:t>
            </a:r>
            <a:r>
              <a:rPr lang="en-US" sz="1800" dirty="0">
                <a:latin typeface="Arial" pitchFamily="34" charset="0"/>
              </a:rPr>
              <a:t> </a:t>
            </a:r>
            <a:r>
              <a:rPr lang="en-US" sz="1800" dirty="0" err="1">
                <a:latin typeface="Arial" pitchFamily="34" charset="0"/>
              </a:rPr>
              <a:t>kesulitan</a:t>
            </a:r>
            <a:r>
              <a:rPr lang="en-US" sz="1800" dirty="0">
                <a:latin typeface="Arial" pitchFamily="34" charset="0"/>
              </a:rPr>
              <a:t> </a:t>
            </a:r>
            <a:r>
              <a:rPr lang="en-US" sz="1800" dirty="0" err="1">
                <a:latin typeface="Arial" pitchFamily="34" charset="0"/>
              </a:rPr>
              <a:t>dalam</a:t>
            </a:r>
            <a:r>
              <a:rPr lang="en-US" sz="1800" dirty="0">
                <a:latin typeface="Arial" pitchFamily="34" charset="0"/>
              </a:rPr>
              <a:t> </a:t>
            </a:r>
            <a:r>
              <a:rPr lang="en-US" sz="1800" dirty="0" err="1">
                <a:latin typeface="Arial" pitchFamily="34" charset="0"/>
              </a:rPr>
              <a:t>menentukan</a:t>
            </a:r>
            <a:r>
              <a:rPr lang="en-US" sz="1800" dirty="0">
                <a:latin typeface="Arial" pitchFamily="34" charset="0"/>
              </a:rPr>
              <a:t> </a:t>
            </a:r>
            <a:r>
              <a:rPr lang="en-US" sz="1800" dirty="0" err="1">
                <a:latin typeface="Arial" pitchFamily="34" charset="0"/>
              </a:rPr>
              <a:t>posisi</a:t>
            </a:r>
            <a:r>
              <a:rPr lang="en-US" sz="1800" dirty="0">
                <a:latin typeface="Arial" pitchFamily="34" charset="0"/>
              </a:rPr>
              <a:t> </a:t>
            </a:r>
            <a:r>
              <a:rPr lang="en-US" sz="1800" dirty="0" err="1">
                <a:latin typeface="Arial" pitchFamily="34" charset="0"/>
              </a:rPr>
              <a:t>garis</a:t>
            </a:r>
            <a:r>
              <a:rPr lang="en-US" sz="1800" dirty="0">
                <a:latin typeface="Arial" pitchFamily="34" charset="0"/>
              </a:rPr>
              <a:t> </a:t>
            </a:r>
            <a:r>
              <a:rPr lang="en-US" sz="1800" dirty="0" err="1">
                <a:latin typeface="Arial" pitchFamily="34" charset="0"/>
              </a:rPr>
              <a:t>bujur</a:t>
            </a:r>
            <a:endParaRPr lang="en-US" sz="1800" dirty="0">
              <a:latin typeface="Arial" pitchFamily="34" charset="0"/>
            </a:endParaRPr>
          </a:p>
        </p:txBody>
      </p:sp>
      <p:sp>
        <p:nvSpPr>
          <p:cNvPr id="4106" name="Rectangle 13"/>
          <p:cNvSpPr>
            <a:spLocks noChangeArrowheads="1"/>
          </p:cNvSpPr>
          <p:nvPr/>
        </p:nvSpPr>
        <p:spPr bwMode="auto">
          <a:xfrm>
            <a:off x="838200" y="914400"/>
            <a:ext cx="158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chemeClr val="bg2"/>
                </a:solidFill>
                <a:latin typeface="Arial" pitchFamily="34" charset="0"/>
              </a:rPr>
              <a:t>OLD MAP</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80</a:t>
            </a:fld>
            <a:endParaRPr lang="en-US"/>
          </a:p>
        </p:txBody>
      </p:sp>
    </p:spTree>
    <p:extLst>
      <p:ext uri="{BB962C8B-B14F-4D97-AF65-F5344CB8AC3E}">
        <p14:creationId xmlns:p14="http://schemas.microsoft.com/office/powerpoint/2010/main" val="815029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590800" y="457200"/>
            <a:ext cx="6477000" cy="647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85000"/>
              <a:buFontTx/>
              <a:buBlip>
                <a:blip r:embed="rId2"/>
              </a:buBlip>
            </a:pPr>
            <a:r>
              <a:rPr lang="en-US" b="1">
                <a:latin typeface="Arial" pitchFamily="34" charset="0"/>
              </a:rPr>
              <a:t> Chronometer</a:t>
            </a:r>
            <a:r>
              <a:rPr lang="en-US">
                <a:latin typeface="Arial" pitchFamily="34" charset="0"/>
              </a:rPr>
              <a:t> </a:t>
            </a:r>
            <a:r>
              <a:rPr lang="en-US" sz="2000">
                <a:latin typeface="Arial" pitchFamily="34" charset="0"/>
              </a:rPr>
              <a:t>: </a:t>
            </a:r>
          </a:p>
          <a:p>
            <a:pPr>
              <a:spcBef>
                <a:spcPct val="50000"/>
              </a:spcBef>
              <a:buSzPct val="85000"/>
            </a:pPr>
            <a:r>
              <a:rPr lang="en-US" sz="2000">
                <a:latin typeface="Arial" pitchFamily="34" charset="0"/>
              </a:rPr>
              <a:t>   M</a:t>
            </a:r>
            <a:r>
              <a:rPr lang="en-US" sz="1800">
                <a:latin typeface="Arial" pitchFamily="34" charset="0"/>
              </a:rPr>
              <a:t>ampu memberikan informasi posisi garis </a:t>
            </a:r>
          </a:p>
          <a:p>
            <a:pPr>
              <a:spcBef>
                <a:spcPct val="50000"/>
              </a:spcBef>
              <a:buSzPct val="85000"/>
            </a:pPr>
            <a:r>
              <a:rPr lang="en-US" sz="1800">
                <a:latin typeface="Arial" pitchFamily="34" charset="0"/>
              </a:rPr>
              <a:t>    lintang (lintang utara/ lintang selatan)</a:t>
            </a:r>
          </a:p>
          <a:p>
            <a:pPr>
              <a:spcBef>
                <a:spcPct val="50000"/>
              </a:spcBef>
              <a:buSzPct val="85000"/>
            </a:pPr>
            <a:r>
              <a:rPr lang="en-US" sz="2000">
                <a:latin typeface="Arial" pitchFamily="34" charset="0"/>
              </a:rPr>
              <a:t>  </a:t>
            </a:r>
            <a:r>
              <a:rPr lang="en-US" b="1">
                <a:latin typeface="Arial" pitchFamily="34" charset="0"/>
              </a:rPr>
              <a:t> Ground-based radio-navigation systems</a:t>
            </a:r>
            <a:r>
              <a:rPr lang="en-US" sz="2000">
                <a:latin typeface="Arial" pitchFamily="34" charset="0"/>
              </a:rPr>
              <a:t> : </a:t>
            </a:r>
          </a:p>
          <a:p>
            <a:pPr>
              <a:spcBef>
                <a:spcPct val="50000"/>
              </a:spcBef>
              <a:buSzPct val="85000"/>
            </a:pPr>
            <a:r>
              <a:rPr lang="en-US" sz="2000">
                <a:latin typeface="Arial" pitchFamily="34" charset="0"/>
              </a:rPr>
              <a:t>    Akurat namun cakupan areal sempit</a:t>
            </a:r>
          </a:p>
          <a:p>
            <a:pPr>
              <a:spcBef>
                <a:spcPct val="50000"/>
              </a:spcBef>
              <a:buSzPct val="85000"/>
            </a:pPr>
            <a:r>
              <a:rPr lang="en-US" sz="2000">
                <a:latin typeface="Arial" pitchFamily="34" charset="0"/>
              </a:rPr>
              <a:t>    Sistem ini banyak dipakai pada waktu PD II</a:t>
            </a:r>
          </a:p>
          <a:p>
            <a:pPr>
              <a:spcBef>
                <a:spcPct val="50000"/>
              </a:spcBef>
              <a:buSzPct val="85000"/>
            </a:pPr>
            <a:endParaRPr lang="en-US" b="1">
              <a:latin typeface="Arial" pitchFamily="34" charset="0"/>
            </a:endParaRPr>
          </a:p>
          <a:p>
            <a:pPr>
              <a:spcBef>
                <a:spcPct val="50000"/>
              </a:spcBef>
              <a:buSzPct val="85000"/>
              <a:buFontTx/>
              <a:buBlip>
                <a:blip r:embed="rId2"/>
              </a:buBlip>
            </a:pPr>
            <a:r>
              <a:rPr lang="en-US" b="1">
                <a:latin typeface="Arial" pitchFamily="34" charset="0"/>
              </a:rPr>
              <a:t> GPS</a:t>
            </a:r>
            <a:r>
              <a:rPr lang="en-US" sz="2000">
                <a:latin typeface="Arial" pitchFamily="34" charset="0"/>
              </a:rPr>
              <a:t> : </a:t>
            </a:r>
          </a:p>
          <a:p>
            <a:pPr>
              <a:spcBef>
                <a:spcPct val="50000"/>
              </a:spcBef>
              <a:buSzPct val="85000"/>
            </a:pPr>
            <a:r>
              <a:rPr lang="en-US" sz="2000">
                <a:latin typeface="Arial" pitchFamily="34" charset="0"/>
              </a:rPr>
              <a:t>Satellite-based radio-navigation system (high-frequency radio wave with a special coded signal) </a:t>
            </a:r>
          </a:p>
          <a:p>
            <a:pPr>
              <a:spcBef>
                <a:spcPct val="50000"/>
              </a:spcBef>
              <a:buSzPct val="85000"/>
            </a:pPr>
            <a:r>
              <a:rPr lang="en-US" sz="2000">
                <a:latin typeface="Arial" pitchFamily="34" charset="0"/>
              </a:rPr>
              <a:t>:  cakupan area sangat luas</a:t>
            </a:r>
          </a:p>
          <a:p>
            <a:pPr>
              <a:spcBef>
                <a:spcPct val="50000"/>
              </a:spcBef>
              <a:buSzPct val="85000"/>
            </a:pPr>
            <a:r>
              <a:rPr lang="en-US" sz="2000">
                <a:latin typeface="Arial" pitchFamily="34" charset="0"/>
              </a:rPr>
              <a:t>GPS banyak dipakai dalam operasi Dessert Storm</a:t>
            </a:r>
          </a:p>
          <a:p>
            <a:pPr>
              <a:spcBef>
                <a:spcPct val="50000"/>
              </a:spcBef>
              <a:buSzPct val="85000"/>
            </a:pPr>
            <a:r>
              <a:rPr lang="en-US" sz="2000">
                <a:latin typeface="Arial" pitchFamily="34" charset="0"/>
              </a:rPr>
              <a:t>(9000 buah)</a:t>
            </a:r>
          </a:p>
          <a:p>
            <a:pPr>
              <a:spcBef>
                <a:spcPct val="50000"/>
              </a:spcBef>
              <a:buSzPct val="85000"/>
            </a:pPr>
            <a:endParaRPr lang="en-US" sz="2000">
              <a:latin typeface="Arial" pitchFamily="34" charset="0"/>
            </a:endParaRPr>
          </a:p>
        </p:txBody>
      </p:sp>
      <p:pic>
        <p:nvPicPr>
          <p:cNvPr id="5123" name="Picture 3" descr="Harrison's No.4 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57200"/>
            <a:ext cx="19780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ChangeArrowheads="1"/>
          </p:cNvSpPr>
          <p:nvPr/>
        </p:nvSpPr>
        <p:spPr bwMode="auto">
          <a:xfrm>
            <a:off x="354013" y="2971800"/>
            <a:ext cx="1779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latin typeface="Arial" pitchFamily="34" charset="0"/>
              </a:rPr>
              <a:t>Chronometer</a:t>
            </a:r>
          </a:p>
        </p:txBody>
      </p:sp>
      <p:sp>
        <p:nvSpPr>
          <p:cNvPr id="5125" name="Rectangle 5"/>
          <p:cNvSpPr>
            <a:spLocks noChangeArrowheads="1"/>
          </p:cNvSpPr>
          <p:nvPr/>
        </p:nvSpPr>
        <p:spPr bwMode="auto">
          <a:xfrm>
            <a:off x="304800" y="228600"/>
            <a:ext cx="8534400"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buSzPct val="85000"/>
            </a:pPr>
            <a:r>
              <a:rPr lang="en-US" sz="1800">
                <a:latin typeface="Arial" pitchFamily="34" charset="0"/>
              </a:rPr>
              <a:t>	</a:t>
            </a:r>
          </a:p>
          <a:p>
            <a:pPr>
              <a:lnSpc>
                <a:spcPct val="90000"/>
              </a:lnSpc>
              <a:spcBef>
                <a:spcPct val="50000"/>
              </a:spcBef>
              <a:buSzPct val="85000"/>
            </a:pPr>
            <a:r>
              <a:rPr lang="en-US" sz="1800">
                <a:latin typeface="Arial" pitchFamily="34" charset="0"/>
              </a:rPr>
              <a:t>	</a:t>
            </a:r>
          </a:p>
        </p:txBody>
      </p:sp>
      <p:pic>
        <p:nvPicPr>
          <p:cNvPr id="5126" name="Picture 6" descr="C:\GPS\ph_dana\sv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581400"/>
            <a:ext cx="2157413"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7"/>
          <p:cNvSpPr>
            <a:spLocks noChangeArrowheads="1"/>
          </p:cNvSpPr>
          <p:nvPr/>
        </p:nvSpPr>
        <p:spPr bwMode="auto">
          <a:xfrm>
            <a:off x="457200" y="5943600"/>
            <a:ext cx="1620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latin typeface="Arial" pitchFamily="34" charset="0"/>
              </a:rPr>
              <a:t>Satelit GPS </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81</a:t>
            </a:fld>
            <a:endParaRPr lang="en-US"/>
          </a:p>
        </p:txBody>
      </p:sp>
    </p:spTree>
    <p:extLst>
      <p:ext uri="{BB962C8B-B14F-4D97-AF65-F5344CB8AC3E}">
        <p14:creationId xmlns:p14="http://schemas.microsoft.com/office/powerpoint/2010/main" val="2781837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a:spLocks noGrp="1" noChangeArrowheads="1"/>
          </p:cNvSpPr>
          <p:nvPr>
            <p:ph type="ctrTitle"/>
          </p:nvPr>
        </p:nvSpPr>
        <p:spPr>
          <a:xfrm>
            <a:off x="304800" y="152400"/>
            <a:ext cx="4191000" cy="762000"/>
          </a:xfrm>
          <a:noFill/>
        </p:spPr>
        <p:txBody>
          <a:bodyPr/>
          <a:lstStyle/>
          <a:p>
            <a:pPr eaLnBrk="1" hangingPunct="1"/>
            <a:r>
              <a:rPr lang="en-US" sz="3600" b="1">
                <a:latin typeface="Times New Roman" pitchFamily="18" charset="0"/>
              </a:rPr>
              <a:t>KOMPONEN GPS </a:t>
            </a:r>
          </a:p>
        </p:txBody>
      </p:sp>
      <p:pic>
        <p:nvPicPr>
          <p:cNvPr id="6147" name="Picture 6" descr="C:\GPS\segments.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990600"/>
            <a:ext cx="48006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7"/>
          <p:cNvSpPr txBox="1">
            <a:spLocks noChangeArrowheads="1"/>
          </p:cNvSpPr>
          <p:nvPr/>
        </p:nvSpPr>
        <p:spPr bwMode="auto">
          <a:xfrm>
            <a:off x="4876800" y="457200"/>
            <a:ext cx="4114800"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FontTx/>
              <a:buChar char="•"/>
            </a:pPr>
            <a:r>
              <a:rPr lang="en-US" b="1" dirty="0"/>
              <a:t> </a:t>
            </a:r>
            <a:r>
              <a:rPr lang="en-US" sz="2800" b="1" dirty="0">
                <a:solidFill>
                  <a:srgbClr val="FFFF66"/>
                </a:solidFill>
              </a:rPr>
              <a:t>Space segment,</a:t>
            </a:r>
          </a:p>
          <a:p>
            <a:pPr eaLnBrk="1" hangingPunct="1">
              <a:spcBef>
                <a:spcPct val="50000"/>
              </a:spcBef>
            </a:pPr>
            <a:r>
              <a:rPr lang="en-US" b="1" dirty="0"/>
              <a:t>   (24 </a:t>
            </a:r>
            <a:r>
              <a:rPr lang="en-US" b="1" dirty="0" err="1"/>
              <a:t>Satelit</a:t>
            </a:r>
            <a:r>
              <a:rPr lang="en-US" b="1" dirty="0"/>
              <a:t>)</a:t>
            </a:r>
          </a:p>
          <a:p>
            <a:pPr eaLnBrk="1" hangingPunct="1">
              <a:spcBef>
                <a:spcPct val="50000"/>
              </a:spcBef>
              <a:buFontTx/>
              <a:buChar char="•"/>
            </a:pPr>
            <a:r>
              <a:rPr lang="en-US" b="1" dirty="0"/>
              <a:t> </a:t>
            </a:r>
            <a:r>
              <a:rPr lang="en-US" sz="2800" b="1" dirty="0">
                <a:solidFill>
                  <a:srgbClr val="FFFF66"/>
                </a:solidFill>
              </a:rPr>
              <a:t>User segment</a:t>
            </a:r>
          </a:p>
          <a:p>
            <a:pPr eaLnBrk="1" hangingPunct="1">
              <a:spcBef>
                <a:spcPct val="50000"/>
              </a:spcBef>
            </a:pPr>
            <a:r>
              <a:rPr lang="en-US" b="1" dirty="0"/>
              <a:t>   (</a:t>
            </a:r>
            <a:r>
              <a:rPr lang="en-US" b="1" dirty="0" err="1"/>
              <a:t>Pesawat</a:t>
            </a:r>
            <a:r>
              <a:rPr lang="en-US" b="1" dirty="0"/>
              <a:t>, </a:t>
            </a:r>
            <a:r>
              <a:rPr lang="en-US" b="1" dirty="0" err="1"/>
              <a:t>kapal</a:t>
            </a:r>
            <a:r>
              <a:rPr lang="en-US" b="1" dirty="0"/>
              <a:t>, </a:t>
            </a:r>
            <a:r>
              <a:rPr lang="en-US" b="1" dirty="0" err="1"/>
              <a:t>mobil</a:t>
            </a:r>
            <a:r>
              <a:rPr lang="en-US" b="1" dirty="0"/>
              <a:t>, </a:t>
            </a:r>
          </a:p>
          <a:p>
            <a:pPr eaLnBrk="1" hangingPunct="1">
              <a:spcBef>
                <a:spcPct val="50000"/>
              </a:spcBef>
              <a:buFontTx/>
              <a:buChar char="•"/>
            </a:pPr>
            <a:r>
              <a:rPr lang="en-US" sz="2800" b="1" dirty="0">
                <a:solidFill>
                  <a:srgbClr val="FFFF66"/>
                </a:solidFill>
              </a:rPr>
              <a:t> Monitor segment</a:t>
            </a:r>
          </a:p>
          <a:p>
            <a:pPr eaLnBrk="1" hangingPunct="1">
              <a:spcBef>
                <a:spcPct val="50000"/>
              </a:spcBef>
            </a:pPr>
            <a:r>
              <a:rPr lang="en-US" b="1" dirty="0"/>
              <a:t>   (</a:t>
            </a:r>
            <a:r>
              <a:rPr lang="en-US" b="1" dirty="0" err="1"/>
              <a:t>Hawai</a:t>
            </a:r>
            <a:r>
              <a:rPr lang="en-US" b="1" dirty="0"/>
              <a:t>, Diego Garcia,</a:t>
            </a:r>
          </a:p>
          <a:p>
            <a:pPr eaLnBrk="1" hangingPunct="1">
              <a:spcBef>
                <a:spcPct val="50000"/>
              </a:spcBef>
            </a:pPr>
            <a:r>
              <a:rPr lang="en-US" b="1" dirty="0"/>
              <a:t>    dan Colorado)</a:t>
            </a:r>
          </a:p>
          <a:p>
            <a:pPr eaLnBrk="1" hangingPunct="1">
              <a:spcBef>
                <a:spcPct val="50000"/>
              </a:spcBef>
              <a:buFontTx/>
              <a:buChar char="•"/>
            </a:pPr>
            <a:r>
              <a:rPr lang="en-US" b="1" dirty="0"/>
              <a:t>  </a:t>
            </a:r>
            <a:r>
              <a:rPr lang="en-US" sz="2800" b="1" dirty="0">
                <a:solidFill>
                  <a:srgbClr val="FFFF66"/>
                </a:solidFill>
              </a:rPr>
              <a:t>Ground Control System</a:t>
            </a:r>
          </a:p>
          <a:p>
            <a:pPr eaLnBrk="1" hangingPunct="1">
              <a:spcBef>
                <a:spcPct val="50000"/>
              </a:spcBef>
            </a:pPr>
            <a:r>
              <a:rPr lang="en-US" sz="2000" b="1" dirty="0">
                <a:solidFill>
                  <a:srgbClr val="FFFF66"/>
                </a:solidFill>
              </a:rPr>
              <a:t>    </a:t>
            </a:r>
            <a:r>
              <a:rPr lang="en-US" b="1" dirty="0"/>
              <a:t>(</a:t>
            </a:r>
            <a:r>
              <a:rPr lang="en-US" b="1" dirty="0">
                <a:latin typeface="Optima" charset="0"/>
              </a:rPr>
              <a:t>Falcon Air Force Base in</a:t>
            </a:r>
          </a:p>
          <a:p>
            <a:pPr eaLnBrk="1" hangingPunct="1">
              <a:spcBef>
                <a:spcPct val="50000"/>
              </a:spcBef>
            </a:pPr>
            <a:r>
              <a:rPr lang="en-US" b="1" dirty="0">
                <a:latin typeface="Optima" charset="0"/>
              </a:rPr>
              <a:t>    Colorado Springs, </a:t>
            </a:r>
          </a:p>
          <a:p>
            <a:pPr eaLnBrk="1" hangingPunct="1">
              <a:spcBef>
                <a:spcPct val="50000"/>
              </a:spcBef>
            </a:pPr>
            <a:r>
              <a:rPr lang="en-US" b="1" dirty="0">
                <a:latin typeface="Optima" charset="0"/>
              </a:rPr>
              <a:t>    Colorado)</a:t>
            </a:r>
            <a:endParaRPr lang="en-US" b="1" dirty="0"/>
          </a:p>
        </p:txBody>
      </p:sp>
      <p:sp>
        <p:nvSpPr>
          <p:cNvPr id="6149" name="Oval 8"/>
          <p:cNvSpPr>
            <a:spLocks noChangeArrowheads="1"/>
          </p:cNvSpPr>
          <p:nvPr/>
        </p:nvSpPr>
        <p:spPr bwMode="auto">
          <a:xfrm>
            <a:off x="1676400" y="3810000"/>
            <a:ext cx="1524000" cy="5334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Oval 9"/>
          <p:cNvSpPr>
            <a:spLocks noChangeArrowheads="1"/>
          </p:cNvSpPr>
          <p:nvPr/>
        </p:nvSpPr>
        <p:spPr bwMode="auto">
          <a:xfrm>
            <a:off x="3276600" y="2971800"/>
            <a:ext cx="1524000" cy="5334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1" name="Oval 10"/>
          <p:cNvSpPr>
            <a:spLocks noChangeArrowheads="1"/>
          </p:cNvSpPr>
          <p:nvPr/>
        </p:nvSpPr>
        <p:spPr bwMode="auto">
          <a:xfrm>
            <a:off x="76200" y="1219200"/>
            <a:ext cx="1524000" cy="5334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BF3DCC9D-1B76-49AF-835C-51ABA607ADE5}" type="slidenum">
              <a:rPr lang="en-US" smtClean="0"/>
              <a:pPr/>
              <a:t>82</a:t>
            </a:fld>
            <a:endParaRPr lang="en-US"/>
          </a:p>
        </p:txBody>
      </p:sp>
    </p:spTree>
    <p:extLst>
      <p:ext uri="{BB962C8B-B14F-4D97-AF65-F5344CB8AC3E}">
        <p14:creationId xmlns:p14="http://schemas.microsoft.com/office/powerpoint/2010/main" val="2162224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0" descr="C:\GPS\ph_dana\orbit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814763"/>
            <a:ext cx="3505200"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11"/>
          <p:cNvSpPr txBox="1">
            <a:spLocks noChangeArrowheads="1"/>
          </p:cNvSpPr>
          <p:nvPr/>
        </p:nvSpPr>
        <p:spPr bwMode="auto">
          <a:xfrm>
            <a:off x="3962400" y="1066800"/>
            <a:ext cx="49530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000" b="1" dirty="0"/>
              <a:t>GPS </a:t>
            </a:r>
            <a:r>
              <a:rPr lang="en-US" sz="2000" b="1" dirty="0" err="1"/>
              <a:t>didukung</a:t>
            </a:r>
            <a:r>
              <a:rPr lang="en-US" sz="2000" b="1" dirty="0"/>
              <a:t> oleh 27 satellite (data </a:t>
            </a:r>
            <a:r>
              <a:rPr lang="en-US" sz="2000" b="1" dirty="0" err="1"/>
              <a:t>tahun</a:t>
            </a:r>
            <a:r>
              <a:rPr lang="en-US" sz="2000" b="1" dirty="0"/>
              <a:t> 1998) </a:t>
            </a:r>
          </a:p>
          <a:p>
            <a:pPr eaLnBrk="1" hangingPunct="1">
              <a:spcBef>
                <a:spcPct val="50000"/>
              </a:spcBef>
            </a:pPr>
            <a:r>
              <a:rPr lang="en-US" sz="2000" b="1" dirty="0"/>
              <a:t>Pada </a:t>
            </a:r>
            <a:r>
              <a:rPr lang="en-US" sz="2000" b="1" dirty="0" err="1"/>
              <a:t>ketinggian</a:t>
            </a:r>
            <a:r>
              <a:rPr lang="en-US" sz="2000" b="1" dirty="0"/>
              <a:t> 20200 km di </a:t>
            </a:r>
            <a:r>
              <a:rPr lang="en-US" sz="2000" b="1" dirty="0" err="1"/>
              <a:t>atas</a:t>
            </a:r>
            <a:r>
              <a:rPr lang="en-US" sz="2000" b="1" dirty="0"/>
              <a:t> </a:t>
            </a:r>
            <a:r>
              <a:rPr lang="en-US" sz="2000" b="1" dirty="0" err="1"/>
              <a:t>permukaan</a:t>
            </a:r>
            <a:r>
              <a:rPr lang="en-US" sz="2000" b="1" dirty="0"/>
              <a:t> </a:t>
            </a:r>
            <a:r>
              <a:rPr lang="en-US" sz="2000" b="1" dirty="0" err="1"/>
              <a:t>bumi</a:t>
            </a:r>
            <a:endParaRPr lang="en-US" sz="2000" b="1" dirty="0"/>
          </a:p>
          <a:p>
            <a:pPr eaLnBrk="1" hangingPunct="1">
              <a:spcBef>
                <a:spcPct val="50000"/>
              </a:spcBef>
            </a:pPr>
            <a:r>
              <a:rPr lang="en-US" sz="2000" b="1" dirty="0" err="1"/>
              <a:t>Setiap</a:t>
            </a:r>
            <a:r>
              <a:rPr lang="en-US" sz="2000" b="1" dirty="0"/>
              <a:t> </a:t>
            </a:r>
            <a:r>
              <a:rPr lang="en-US" sz="2000" b="1" dirty="0" err="1"/>
              <a:t>Satelit</a:t>
            </a:r>
            <a:r>
              <a:rPr lang="en-US" sz="2000" b="1" dirty="0"/>
              <a:t> </a:t>
            </a:r>
            <a:r>
              <a:rPr lang="en-US" sz="2000" b="1" dirty="0" err="1"/>
              <a:t>membutuhkan</a:t>
            </a:r>
            <a:r>
              <a:rPr lang="en-US" sz="2000" b="1" dirty="0"/>
              <a:t> 12 jam </a:t>
            </a:r>
            <a:r>
              <a:rPr lang="en-US" sz="2000" b="1" dirty="0" err="1"/>
              <a:t>untuk</a:t>
            </a:r>
            <a:r>
              <a:rPr lang="en-US" sz="2000" b="1" dirty="0"/>
              <a:t> </a:t>
            </a:r>
            <a:r>
              <a:rPr lang="en-US" sz="2000" b="1" dirty="0" err="1"/>
              <a:t>memutari</a:t>
            </a:r>
            <a:r>
              <a:rPr lang="en-US" sz="2000" b="1" dirty="0"/>
              <a:t> </a:t>
            </a:r>
            <a:r>
              <a:rPr lang="en-US" sz="2000" b="1" dirty="0" err="1"/>
              <a:t>bumi</a:t>
            </a:r>
            <a:r>
              <a:rPr lang="en-US" sz="2000" b="1" dirty="0"/>
              <a:t>.</a:t>
            </a:r>
          </a:p>
          <a:p>
            <a:pPr eaLnBrk="1" hangingPunct="1">
              <a:spcBef>
                <a:spcPct val="50000"/>
              </a:spcBef>
            </a:pPr>
            <a:r>
              <a:rPr lang="en-US" sz="2000" b="1" dirty="0" err="1"/>
              <a:t>Masing-masing</a:t>
            </a:r>
            <a:r>
              <a:rPr lang="en-US" sz="2000" b="1" dirty="0"/>
              <a:t> </a:t>
            </a:r>
            <a:r>
              <a:rPr lang="en-US" sz="2000" b="1" dirty="0" err="1"/>
              <a:t>dilengkapi</a:t>
            </a:r>
            <a:r>
              <a:rPr lang="en-US" sz="2000" b="1" dirty="0"/>
              <a:t> </a:t>
            </a:r>
            <a:r>
              <a:rPr lang="en-US" sz="2000" b="1" dirty="0" err="1"/>
              <a:t>dengan</a:t>
            </a:r>
            <a:r>
              <a:rPr lang="en-US" sz="2000" b="1" dirty="0"/>
              <a:t> jam </a:t>
            </a:r>
            <a:r>
              <a:rPr lang="en-US" sz="2000" b="1" dirty="0" err="1"/>
              <a:t>dengan</a:t>
            </a:r>
            <a:r>
              <a:rPr lang="en-US" sz="2000" b="1" dirty="0"/>
              <a:t> </a:t>
            </a:r>
            <a:r>
              <a:rPr lang="en-US" sz="2000" b="1" dirty="0" err="1"/>
              <a:t>akurasi</a:t>
            </a:r>
            <a:r>
              <a:rPr lang="en-US" sz="2000" b="1" dirty="0"/>
              <a:t> </a:t>
            </a:r>
            <a:r>
              <a:rPr lang="en-US" sz="2000" b="1" dirty="0" err="1"/>
              <a:t>yg</a:t>
            </a:r>
            <a:r>
              <a:rPr lang="en-US" sz="2000" b="1" dirty="0"/>
              <a:t> </a:t>
            </a:r>
            <a:r>
              <a:rPr lang="en-US" sz="2000" b="1" dirty="0" err="1"/>
              <a:t>sangat</a:t>
            </a:r>
            <a:r>
              <a:rPr lang="en-US" sz="2000" b="1" dirty="0"/>
              <a:t> </a:t>
            </a:r>
            <a:r>
              <a:rPr lang="en-US" sz="2000" b="1" dirty="0" err="1"/>
              <a:t>tinggi</a:t>
            </a:r>
            <a:r>
              <a:rPr lang="en-US" sz="2000" b="1" dirty="0"/>
              <a:t> (0.000000003 </a:t>
            </a:r>
            <a:r>
              <a:rPr lang="en-US" sz="2000" b="1" dirty="0" err="1"/>
              <a:t>detik</a:t>
            </a:r>
            <a:r>
              <a:rPr lang="en-US" sz="2000" dirty="0"/>
              <a:t>)/ </a:t>
            </a:r>
            <a:r>
              <a:rPr lang="en-US" sz="2000" b="1" dirty="0"/>
              <a:t>2 cesium + 2 rubidium clocks</a:t>
            </a:r>
            <a:r>
              <a:rPr lang="en-US" sz="1100" b="1" dirty="0"/>
              <a:t> </a:t>
            </a:r>
            <a:endParaRPr lang="en-US" sz="2000" b="1" dirty="0"/>
          </a:p>
          <a:p>
            <a:pPr eaLnBrk="1" hangingPunct="1">
              <a:spcBef>
                <a:spcPct val="50000"/>
              </a:spcBef>
            </a:pPr>
            <a:r>
              <a:rPr lang="en-US" sz="2000" b="1" dirty="0" err="1"/>
              <a:t>Berat</a:t>
            </a:r>
            <a:r>
              <a:rPr lang="en-US" sz="2000" b="1" dirty="0"/>
              <a:t> </a:t>
            </a:r>
            <a:r>
              <a:rPr lang="en-US" sz="2000" b="1" dirty="0" err="1"/>
              <a:t>satelit</a:t>
            </a:r>
            <a:r>
              <a:rPr lang="en-US" sz="2000" b="1" dirty="0"/>
              <a:t> : 930 kg, </a:t>
            </a:r>
          </a:p>
          <a:p>
            <a:pPr eaLnBrk="1" hangingPunct="1">
              <a:spcBef>
                <a:spcPct val="50000"/>
              </a:spcBef>
            </a:pPr>
            <a:r>
              <a:rPr lang="en-US" sz="2000" b="1" dirty="0"/>
              <a:t>Panjang : 5.1 meter</a:t>
            </a:r>
          </a:p>
          <a:p>
            <a:pPr eaLnBrk="1" hangingPunct="1">
              <a:spcBef>
                <a:spcPct val="50000"/>
              </a:spcBef>
            </a:pPr>
            <a:r>
              <a:rPr lang="en-US" sz="2000" b="1" dirty="0" err="1"/>
              <a:t>Kecepatan</a:t>
            </a:r>
            <a:r>
              <a:rPr lang="en-US" sz="2000" b="1" dirty="0"/>
              <a:t> : 4 km/</a:t>
            </a:r>
            <a:r>
              <a:rPr lang="en-US" sz="2000" b="1" dirty="0" err="1"/>
              <a:t>detik</a:t>
            </a:r>
            <a:endParaRPr lang="en-US" sz="2000" b="1" dirty="0"/>
          </a:p>
          <a:p>
            <a:pPr eaLnBrk="1" hangingPunct="1">
              <a:spcBef>
                <a:spcPct val="50000"/>
              </a:spcBef>
            </a:pPr>
            <a:r>
              <a:rPr lang="en-US" sz="2000" b="1" dirty="0" err="1"/>
              <a:t>Umur</a:t>
            </a:r>
            <a:r>
              <a:rPr lang="en-US" sz="2000" b="1" dirty="0"/>
              <a:t> </a:t>
            </a:r>
            <a:r>
              <a:rPr lang="en-US" sz="2000" b="1" dirty="0" err="1"/>
              <a:t>satelit</a:t>
            </a:r>
            <a:r>
              <a:rPr lang="en-US" sz="2000" b="1" dirty="0"/>
              <a:t> : 7.5 </a:t>
            </a:r>
            <a:r>
              <a:rPr lang="en-US" sz="2000" b="1" dirty="0" err="1"/>
              <a:t>tahun</a:t>
            </a:r>
            <a:endParaRPr lang="en-US" sz="2000" b="1" dirty="0"/>
          </a:p>
          <a:p>
            <a:pPr eaLnBrk="1" hangingPunct="1">
              <a:spcBef>
                <a:spcPct val="50000"/>
              </a:spcBef>
            </a:pPr>
            <a:endParaRPr lang="en-US" sz="2000" b="1" dirty="0"/>
          </a:p>
        </p:txBody>
      </p:sp>
      <p:sp>
        <p:nvSpPr>
          <p:cNvPr id="7172" name="Text Box 12"/>
          <p:cNvSpPr txBox="1">
            <a:spLocks noChangeArrowheads="1"/>
          </p:cNvSpPr>
          <p:nvPr/>
        </p:nvSpPr>
        <p:spPr bwMode="auto">
          <a:xfrm>
            <a:off x="4114800" y="228600"/>
            <a:ext cx="3282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b="1" dirty="0">
                <a:solidFill>
                  <a:schemeClr val="tx2"/>
                </a:solidFill>
              </a:rPr>
              <a:t>SATELIT GPS </a:t>
            </a:r>
          </a:p>
        </p:txBody>
      </p:sp>
      <p:pic>
        <p:nvPicPr>
          <p:cNvPr id="7173" name="Picture 13" descr="C:\GPS\ph_dana\sv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35480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83</a:t>
            </a:fld>
            <a:endParaRPr lang="en-US"/>
          </a:p>
        </p:txBody>
      </p:sp>
    </p:spTree>
    <p:extLst>
      <p:ext uri="{BB962C8B-B14F-4D97-AF65-F5344CB8AC3E}">
        <p14:creationId xmlns:p14="http://schemas.microsoft.com/office/powerpoint/2010/main" val="1537698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1905000" y="381000"/>
            <a:ext cx="52689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000" b="1">
                <a:solidFill>
                  <a:srgbClr val="FFFF66"/>
                </a:solidFill>
              </a:rPr>
              <a:t>How GPS Works</a:t>
            </a:r>
          </a:p>
          <a:p>
            <a:pPr algn="ctr" eaLnBrk="0" hangingPunct="0"/>
            <a:endParaRPr lang="en-US" sz="4000">
              <a:solidFill>
                <a:srgbClr val="FFFF66"/>
              </a:solidFill>
            </a:endParaRPr>
          </a:p>
        </p:txBody>
      </p:sp>
      <p:pic>
        <p:nvPicPr>
          <p:cNvPr id="8195" name="Picture 4" descr="C:\GPS\ph_dana\figure05.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43000"/>
            <a:ext cx="3886200"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4419600" y="1162050"/>
            <a:ext cx="4724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Prinsipnya adalah :</a:t>
            </a:r>
          </a:p>
          <a:p>
            <a:pPr eaLnBrk="1" hangingPunct="1">
              <a:spcBef>
                <a:spcPct val="50000"/>
              </a:spcBef>
            </a:pPr>
            <a:r>
              <a:rPr lang="en-US"/>
              <a:t>Satelit GPS memberikan informasi kepada receiver GPS mengenai jarak/ posisi satelit.</a:t>
            </a:r>
          </a:p>
          <a:p>
            <a:pPr eaLnBrk="1" hangingPunct="1">
              <a:spcBef>
                <a:spcPct val="50000"/>
              </a:spcBef>
            </a:pPr>
            <a:r>
              <a:rPr lang="en-US"/>
              <a:t>Sehingga kita tahu bahwa kita berada pada suatu radius tertentu dari satelit. </a:t>
            </a:r>
          </a:p>
        </p:txBody>
      </p:sp>
      <p:sp>
        <p:nvSpPr>
          <p:cNvPr id="8197" name="Text Box 6"/>
          <p:cNvSpPr txBox="1">
            <a:spLocks noChangeArrowheads="1"/>
          </p:cNvSpPr>
          <p:nvPr/>
        </p:nvSpPr>
        <p:spPr bwMode="auto">
          <a:xfrm>
            <a:off x="304800" y="4495800"/>
            <a:ext cx="86868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Bila ada dua satelit maka kita tahu posisi kita, berada pada 2 lokasi, yaitu perpotongan dua radius tadi.  GPS receiver mampu menghitung tempat yg paling mungkin.</a:t>
            </a:r>
          </a:p>
          <a:p>
            <a:pPr eaLnBrk="1" hangingPunct="1">
              <a:spcBef>
                <a:spcPct val="50000"/>
              </a:spcBef>
            </a:pPr>
            <a:r>
              <a:rPr lang="en-US"/>
              <a:t>Semakin banyak sinyal satelit ditangkap semakin teliti satelit menghitung posisi ----</a:t>
            </a:r>
            <a:r>
              <a:rPr lang="en-US">
                <a:sym typeface="Wingdings" pitchFamily="2" charset="2"/>
              </a:rPr>
              <a:t> metoda Trilateration</a:t>
            </a:r>
            <a:endParaRPr lang="en-US"/>
          </a:p>
        </p:txBody>
      </p:sp>
      <p:grpSp>
        <p:nvGrpSpPr>
          <p:cNvPr id="8198" name="Group 7"/>
          <p:cNvGrpSpPr>
            <a:grpSpLocks/>
          </p:cNvGrpSpPr>
          <p:nvPr/>
        </p:nvGrpSpPr>
        <p:grpSpPr bwMode="auto">
          <a:xfrm>
            <a:off x="381000" y="1219200"/>
            <a:ext cx="1703388" cy="457200"/>
            <a:chOff x="-8" y="-8"/>
            <a:chExt cx="1073" cy="534"/>
          </a:xfrm>
        </p:grpSpPr>
        <p:grpSp>
          <p:nvGrpSpPr>
            <p:cNvPr id="8199" name="Group 8"/>
            <p:cNvGrpSpPr>
              <a:grpSpLocks/>
            </p:cNvGrpSpPr>
            <p:nvPr/>
          </p:nvGrpSpPr>
          <p:grpSpPr bwMode="auto">
            <a:xfrm>
              <a:off x="0" y="0"/>
              <a:ext cx="1057" cy="518"/>
              <a:chOff x="0" y="0"/>
              <a:chExt cx="1057" cy="518"/>
            </a:xfrm>
          </p:grpSpPr>
          <p:sp>
            <p:nvSpPr>
              <p:cNvPr id="8201" name="Rectangle 9"/>
              <p:cNvSpPr>
                <a:spLocks noChangeArrowheads="1"/>
              </p:cNvSpPr>
              <p:nvPr/>
            </p:nvSpPr>
            <p:spPr bwMode="auto">
              <a:xfrm>
                <a:off x="0" y="0"/>
                <a:ext cx="105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solidFill>
                      <a:srgbClr val="FB4541"/>
                    </a:solidFill>
                  </a:rPr>
                  <a:t>trilateration </a:t>
                </a:r>
              </a:p>
              <a:p>
                <a:pPr algn="ctr" eaLnBrk="0" hangingPunct="0"/>
                <a:endParaRPr lang="en-US">
                  <a:solidFill>
                    <a:srgbClr val="FB4541"/>
                  </a:solidFill>
                </a:endParaRPr>
              </a:p>
            </p:txBody>
          </p:sp>
          <p:sp>
            <p:nvSpPr>
              <p:cNvPr id="8202" name="Rectangle 10"/>
              <p:cNvSpPr>
                <a:spLocks noChangeArrowheads="1"/>
              </p:cNvSpPr>
              <p:nvPr/>
            </p:nvSpPr>
            <p:spPr bwMode="auto">
              <a:xfrm>
                <a:off x="0" y="0"/>
                <a:ext cx="1057"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200" name="Rectangle 11"/>
            <p:cNvSpPr>
              <a:spLocks noChangeArrowheads="1"/>
            </p:cNvSpPr>
            <p:nvPr/>
          </p:nvSpPr>
          <p:spPr bwMode="auto">
            <a:xfrm>
              <a:off x="-8" y="-8"/>
              <a:ext cx="1073" cy="534"/>
            </a:xfrm>
            <a:prstGeom prst="rect">
              <a:avLst/>
            </a:prstGeom>
            <a:noFill/>
            <a:ln w="2698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 name="Slide Number Placeholder 1"/>
          <p:cNvSpPr>
            <a:spLocks noGrp="1"/>
          </p:cNvSpPr>
          <p:nvPr>
            <p:ph type="sldNum" sz="quarter" idx="12"/>
          </p:nvPr>
        </p:nvSpPr>
        <p:spPr/>
        <p:txBody>
          <a:bodyPr/>
          <a:lstStyle/>
          <a:p>
            <a:fld id="{BF3DCC9D-1B76-49AF-835C-51ABA607ADE5}" type="slidenum">
              <a:rPr lang="en-US" smtClean="0"/>
              <a:pPr/>
              <a:t>84</a:t>
            </a:fld>
            <a:endParaRPr lang="en-US"/>
          </a:p>
        </p:txBody>
      </p:sp>
    </p:spTree>
    <p:extLst>
      <p:ext uri="{BB962C8B-B14F-4D97-AF65-F5344CB8AC3E}">
        <p14:creationId xmlns:p14="http://schemas.microsoft.com/office/powerpoint/2010/main" val="1029188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descr="C:\GPS\tutorial\GPS Tutor - How GPS Works_files\singldif.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304800"/>
            <a:ext cx="2517775" cy="25908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19" name="Picture 9" descr="C:\GPS\tutorial\GPS Tutor - How GPS Works_files\doubdif.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767138"/>
            <a:ext cx="2652713" cy="25495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220" name="Rectangle 14"/>
          <p:cNvSpPr>
            <a:spLocks noChangeArrowheads="1"/>
          </p:cNvSpPr>
          <p:nvPr/>
        </p:nvSpPr>
        <p:spPr bwMode="auto">
          <a:xfrm>
            <a:off x="3276600" y="228600"/>
            <a:ext cx="5867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3200" b="1">
                <a:solidFill>
                  <a:srgbClr val="FFFF66"/>
                </a:solidFill>
              </a:rPr>
              <a:t>Phase Differencing Techniques</a:t>
            </a:r>
          </a:p>
          <a:p>
            <a:pPr eaLnBrk="0" hangingPunct="0"/>
            <a:endParaRPr lang="en-US" sz="3200">
              <a:solidFill>
                <a:srgbClr val="FFFF66"/>
              </a:solidFill>
            </a:endParaRPr>
          </a:p>
        </p:txBody>
      </p:sp>
      <p:grpSp>
        <p:nvGrpSpPr>
          <p:cNvPr id="9221" name="Group 21"/>
          <p:cNvGrpSpPr>
            <a:grpSpLocks/>
          </p:cNvGrpSpPr>
          <p:nvPr/>
        </p:nvGrpSpPr>
        <p:grpSpPr bwMode="auto">
          <a:xfrm>
            <a:off x="838200" y="3048000"/>
            <a:ext cx="1776413" cy="363538"/>
            <a:chOff x="-8" y="-8"/>
            <a:chExt cx="1119" cy="458"/>
          </a:xfrm>
        </p:grpSpPr>
        <p:grpSp>
          <p:nvGrpSpPr>
            <p:cNvPr id="9228" name="Group 19"/>
            <p:cNvGrpSpPr>
              <a:grpSpLocks/>
            </p:cNvGrpSpPr>
            <p:nvPr/>
          </p:nvGrpSpPr>
          <p:grpSpPr bwMode="auto">
            <a:xfrm>
              <a:off x="0" y="0"/>
              <a:ext cx="1103" cy="442"/>
              <a:chOff x="0" y="0"/>
              <a:chExt cx="1103" cy="442"/>
            </a:xfrm>
          </p:grpSpPr>
          <p:sp>
            <p:nvSpPr>
              <p:cNvPr id="9230" name="Rectangle 17"/>
              <p:cNvSpPr>
                <a:spLocks noChangeArrowheads="1"/>
              </p:cNvSpPr>
              <p:nvPr/>
            </p:nvSpPr>
            <p:spPr bwMode="auto">
              <a:xfrm>
                <a:off x="0" y="0"/>
                <a:ext cx="110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600" b="1"/>
                  <a:t>Single Differences</a:t>
                </a:r>
                <a:endParaRPr lang="en-US" sz="1100"/>
              </a:p>
              <a:p>
                <a:pPr algn="ctr" eaLnBrk="0" hangingPunct="0"/>
                <a:endParaRPr lang="en-US"/>
              </a:p>
            </p:txBody>
          </p:sp>
          <p:sp>
            <p:nvSpPr>
              <p:cNvPr id="9231" name="Rectangle 18"/>
              <p:cNvSpPr>
                <a:spLocks noChangeArrowheads="1"/>
              </p:cNvSpPr>
              <p:nvPr/>
            </p:nvSpPr>
            <p:spPr bwMode="auto">
              <a:xfrm>
                <a:off x="0" y="0"/>
                <a:ext cx="1103"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9229" name="Rectangle 20"/>
            <p:cNvSpPr>
              <a:spLocks noChangeArrowheads="1"/>
            </p:cNvSpPr>
            <p:nvPr/>
          </p:nvSpPr>
          <p:spPr bwMode="auto">
            <a:xfrm>
              <a:off x="-8" y="-8"/>
              <a:ext cx="1119" cy="458"/>
            </a:xfrm>
            <a:prstGeom prst="rect">
              <a:avLst/>
            </a:prstGeom>
            <a:noFill/>
            <a:ln w="2698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222" name="Group 26"/>
          <p:cNvGrpSpPr>
            <a:grpSpLocks/>
          </p:cNvGrpSpPr>
          <p:nvPr/>
        </p:nvGrpSpPr>
        <p:grpSpPr bwMode="auto">
          <a:xfrm>
            <a:off x="725488" y="6418263"/>
            <a:ext cx="1865312" cy="439737"/>
            <a:chOff x="-8" y="-8"/>
            <a:chExt cx="1175" cy="458"/>
          </a:xfrm>
        </p:grpSpPr>
        <p:grpSp>
          <p:nvGrpSpPr>
            <p:cNvPr id="9224" name="Group 24"/>
            <p:cNvGrpSpPr>
              <a:grpSpLocks/>
            </p:cNvGrpSpPr>
            <p:nvPr/>
          </p:nvGrpSpPr>
          <p:grpSpPr bwMode="auto">
            <a:xfrm>
              <a:off x="0" y="0"/>
              <a:ext cx="1159" cy="442"/>
              <a:chOff x="0" y="0"/>
              <a:chExt cx="1159" cy="442"/>
            </a:xfrm>
          </p:grpSpPr>
          <p:sp>
            <p:nvSpPr>
              <p:cNvPr id="9226" name="Rectangle 22"/>
              <p:cNvSpPr>
                <a:spLocks noChangeArrowheads="1"/>
              </p:cNvSpPr>
              <p:nvPr/>
            </p:nvSpPr>
            <p:spPr bwMode="auto">
              <a:xfrm>
                <a:off x="0" y="0"/>
                <a:ext cx="115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600" b="1"/>
                  <a:t>Double Difference</a:t>
                </a:r>
                <a:endParaRPr lang="en-US"/>
              </a:p>
            </p:txBody>
          </p:sp>
          <p:sp>
            <p:nvSpPr>
              <p:cNvPr id="9227" name="Rectangle 23"/>
              <p:cNvSpPr>
                <a:spLocks noChangeArrowheads="1"/>
              </p:cNvSpPr>
              <p:nvPr/>
            </p:nvSpPr>
            <p:spPr bwMode="auto">
              <a:xfrm>
                <a:off x="0" y="0"/>
                <a:ext cx="1159" cy="4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9225" name="Rectangle 25"/>
            <p:cNvSpPr>
              <a:spLocks noChangeArrowheads="1"/>
            </p:cNvSpPr>
            <p:nvPr/>
          </p:nvSpPr>
          <p:spPr bwMode="auto">
            <a:xfrm>
              <a:off x="-8" y="-8"/>
              <a:ext cx="1175" cy="458"/>
            </a:xfrm>
            <a:prstGeom prst="rect">
              <a:avLst/>
            </a:prstGeom>
            <a:noFill/>
            <a:ln w="2698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9223" name="Text Box 27"/>
          <p:cNvSpPr txBox="1">
            <a:spLocks noChangeArrowheads="1"/>
          </p:cNvSpPr>
          <p:nvPr/>
        </p:nvSpPr>
        <p:spPr bwMode="auto">
          <a:xfrm>
            <a:off x="3429000" y="1524000"/>
            <a:ext cx="53340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Teknik ini digunakan untuk menambah ketelitian pengukuran.</a:t>
            </a:r>
          </a:p>
          <a:p>
            <a:pPr eaLnBrk="1" hangingPunct="1">
              <a:spcBef>
                <a:spcPct val="50000"/>
              </a:spcBef>
            </a:pPr>
            <a:r>
              <a:rPr lang="en-US"/>
              <a:t>Diperlukan Reference Station GPS yang sudah diketahui posisinya, dengan merefer data tersebut GPS yang mobile, dapat memperkirakan posisinya dengan lebih tepat.</a:t>
            </a:r>
          </a:p>
          <a:p>
            <a:pPr eaLnBrk="1" hangingPunct="1">
              <a:spcBef>
                <a:spcPct val="50000"/>
              </a:spcBef>
            </a:pPr>
            <a:r>
              <a:rPr lang="en-US"/>
              <a:t>Posisi Reference Station GPS dapat satu tempat atau lebih </a:t>
            </a:r>
          </a:p>
          <a:p>
            <a:pPr eaLnBrk="1" hangingPunct="1">
              <a:spcBef>
                <a:spcPct val="50000"/>
              </a:spcBef>
            </a:pPr>
            <a:r>
              <a:rPr lang="en-US"/>
              <a:t>Teknik pengukuran seperti ini disebut DGPS : Differential GPS</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85</a:t>
            </a:fld>
            <a:endParaRPr lang="en-US"/>
          </a:p>
        </p:txBody>
      </p:sp>
    </p:spTree>
    <p:extLst>
      <p:ext uri="{BB962C8B-B14F-4D97-AF65-F5344CB8AC3E}">
        <p14:creationId xmlns:p14="http://schemas.microsoft.com/office/powerpoint/2010/main" val="1470754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4" descr="C:\GPS\tutorial\GPS Tutor - DGPS_files\dgp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31763"/>
            <a:ext cx="9144000" cy="65738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F3DCC9D-1B76-49AF-835C-51ABA607ADE5}" type="slidenum">
              <a:rPr lang="en-US" smtClean="0"/>
              <a:pPr/>
              <a:t>86</a:t>
            </a:fld>
            <a:endParaRPr lang="en-US"/>
          </a:p>
        </p:txBody>
      </p:sp>
    </p:spTree>
    <p:extLst>
      <p:ext uri="{BB962C8B-B14F-4D97-AF65-F5344CB8AC3E}">
        <p14:creationId xmlns:p14="http://schemas.microsoft.com/office/powerpoint/2010/main" val="2790199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GPS\tutorial\GPS Tutor - DGPS_files\multadj.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609600"/>
            <a:ext cx="4106863" cy="44958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267" name="Text Box 6"/>
          <p:cNvSpPr txBox="1">
            <a:spLocks noChangeArrowheads="1"/>
          </p:cNvSpPr>
          <p:nvPr/>
        </p:nvSpPr>
        <p:spPr bwMode="auto">
          <a:xfrm>
            <a:off x="5257800" y="1143000"/>
            <a:ext cx="3657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Navigasi Kapal dengan menggunakan 4 Reference Station GPS</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87</a:t>
            </a:fld>
            <a:endParaRPr lang="en-US"/>
          </a:p>
        </p:txBody>
      </p:sp>
    </p:spTree>
    <p:extLst>
      <p:ext uri="{BB962C8B-B14F-4D97-AF65-F5344CB8AC3E}">
        <p14:creationId xmlns:p14="http://schemas.microsoft.com/office/powerpoint/2010/main" val="1399006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C:\GPS\ph_dana\nois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505200"/>
            <a:ext cx="67056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ChangeArrowheads="1"/>
          </p:cNvSpPr>
          <p:nvPr/>
        </p:nvSpPr>
        <p:spPr bwMode="auto">
          <a:xfrm>
            <a:off x="2895600" y="152400"/>
            <a:ext cx="358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600" b="1" dirty="0"/>
              <a:t>GPS Error Sources</a:t>
            </a:r>
            <a:endParaRPr lang="en-US" dirty="0"/>
          </a:p>
        </p:txBody>
      </p:sp>
      <p:sp>
        <p:nvSpPr>
          <p:cNvPr id="12292" name="Text Box 3"/>
          <p:cNvSpPr txBox="1">
            <a:spLocks noChangeArrowheads="1"/>
          </p:cNvSpPr>
          <p:nvPr/>
        </p:nvSpPr>
        <p:spPr bwMode="auto">
          <a:xfrm>
            <a:off x="0" y="762000"/>
            <a:ext cx="91440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FontTx/>
              <a:buChar char="•"/>
            </a:pPr>
            <a:r>
              <a:rPr lang="en-US" b="1" dirty="0"/>
              <a:t> Noise     : </a:t>
            </a:r>
            <a:r>
              <a:rPr lang="en-US" b="1" dirty="0" err="1"/>
              <a:t>Gangguan</a:t>
            </a:r>
            <a:r>
              <a:rPr lang="en-US" b="1" dirty="0"/>
              <a:t> </a:t>
            </a:r>
            <a:r>
              <a:rPr lang="en-US" b="1" dirty="0" err="1"/>
              <a:t>pada</a:t>
            </a:r>
            <a:r>
              <a:rPr lang="en-US" b="1" dirty="0"/>
              <a:t> signals</a:t>
            </a:r>
          </a:p>
          <a:p>
            <a:pPr eaLnBrk="1" hangingPunct="1">
              <a:spcBef>
                <a:spcPct val="50000"/>
              </a:spcBef>
              <a:buFontTx/>
              <a:buChar char="•"/>
            </a:pPr>
            <a:r>
              <a:rPr lang="en-US" b="1" dirty="0"/>
              <a:t> Bias       : Selective Availability (SA), Multipath, Delay </a:t>
            </a:r>
            <a:r>
              <a:rPr lang="en-US" b="1" dirty="0" err="1"/>
              <a:t>oleh</a:t>
            </a:r>
            <a:r>
              <a:rPr lang="en-US" b="1" dirty="0"/>
              <a:t> </a:t>
            </a:r>
          </a:p>
          <a:p>
            <a:pPr eaLnBrk="1" hangingPunct="1">
              <a:spcBef>
                <a:spcPct val="50000"/>
              </a:spcBef>
            </a:pPr>
            <a:r>
              <a:rPr lang="en-US" b="1" dirty="0"/>
              <a:t>                   Ionosphere </a:t>
            </a:r>
            <a:r>
              <a:rPr lang="en-US" b="1" dirty="0" err="1"/>
              <a:t>dan</a:t>
            </a:r>
            <a:r>
              <a:rPr lang="en-US" b="1" dirty="0"/>
              <a:t> Troposphere</a:t>
            </a:r>
          </a:p>
          <a:p>
            <a:pPr eaLnBrk="1" hangingPunct="1">
              <a:spcBef>
                <a:spcPct val="50000"/>
              </a:spcBef>
              <a:buFontTx/>
              <a:buChar char="•"/>
            </a:pPr>
            <a:r>
              <a:rPr lang="en-US" b="1" dirty="0"/>
              <a:t> Blunder : </a:t>
            </a:r>
            <a:r>
              <a:rPr lang="en-US" b="1" dirty="0" err="1"/>
              <a:t>Kesalahan</a:t>
            </a:r>
            <a:r>
              <a:rPr lang="en-US" b="1" dirty="0"/>
              <a:t> user  (</a:t>
            </a:r>
            <a:r>
              <a:rPr lang="en-US" b="1" dirty="0" err="1"/>
              <a:t>kesalahan</a:t>
            </a:r>
            <a:r>
              <a:rPr lang="en-US" b="1" dirty="0"/>
              <a:t> datum, </a:t>
            </a:r>
            <a:r>
              <a:rPr lang="en-US" b="1" dirty="0" err="1"/>
              <a:t>kesalahan</a:t>
            </a:r>
            <a:r>
              <a:rPr lang="en-US" b="1" dirty="0"/>
              <a:t> </a:t>
            </a:r>
            <a:r>
              <a:rPr lang="en-US" b="1" dirty="0" err="1"/>
              <a:t>komputer</a:t>
            </a:r>
            <a:r>
              <a:rPr lang="en-US" b="1" dirty="0"/>
              <a:t> </a:t>
            </a:r>
          </a:p>
          <a:p>
            <a:pPr eaLnBrk="1" hangingPunct="1">
              <a:spcBef>
                <a:spcPct val="50000"/>
              </a:spcBef>
            </a:pPr>
            <a:r>
              <a:rPr lang="en-US" b="1" dirty="0"/>
              <a:t>                   </a:t>
            </a:r>
            <a:r>
              <a:rPr lang="en-US" b="1" dirty="0" err="1"/>
              <a:t>pada</a:t>
            </a:r>
            <a:r>
              <a:rPr lang="en-US" b="1" dirty="0"/>
              <a:t> segment </a:t>
            </a:r>
            <a:r>
              <a:rPr lang="en-US" b="1" dirty="0" err="1"/>
              <a:t>kontrol</a:t>
            </a:r>
            <a:r>
              <a:rPr lang="en-US" b="1" dirty="0"/>
              <a:t>)</a:t>
            </a:r>
          </a:p>
          <a:p>
            <a:pPr eaLnBrk="1" hangingPunct="1">
              <a:spcBef>
                <a:spcPct val="50000"/>
              </a:spcBef>
            </a:pPr>
            <a:r>
              <a:rPr lang="en-US" b="1" dirty="0"/>
              <a:t> </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88</a:t>
            </a:fld>
            <a:endParaRPr lang="en-US"/>
          </a:p>
        </p:txBody>
      </p:sp>
    </p:spTree>
    <p:extLst>
      <p:ext uri="{BB962C8B-B14F-4D97-AF65-F5344CB8AC3E}">
        <p14:creationId xmlns:p14="http://schemas.microsoft.com/office/powerpoint/2010/main" val="1435556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GPS\ph_dana\poorgdop.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440113"/>
            <a:ext cx="4114800"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descr="C:\GPS\ph_dana\goodbad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02000"/>
            <a:ext cx="42672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C:\GPS\ph_dana\goodgdop.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17475"/>
            <a:ext cx="4267200"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4572000" y="366713"/>
            <a:ext cx="4419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b="1" dirty="0"/>
              <a:t>Geometric Dilution of Precision</a:t>
            </a:r>
          </a:p>
          <a:p>
            <a:pPr>
              <a:spcBef>
                <a:spcPct val="50000"/>
              </a:spcBef>
            </a:pPr>
            <a:r>
              <a:rPr lang="en-US" b="1" dirty="0"/>
              <a:t> (GDOP) and Visibility </a:t>
            </a:r>
          </a:p>
        </p:txBody>
      </p:sp>
      <p:sp>
        <p:nvSpPr>
          <p:cNvPr id="2" name="Slide Number Placeholder 1"/>
          <p:cNvSpPr>
            <a:spLocks noGrp="1"/>
          </p:cNvSpPr>
          <p:nvPr>
            <p:ph type="sldNum" sz="quarter" idx="12"/>
          </p:nvPr>
        </p:nvSpPr>
        <p:spPr/>
        <p:txBody>
          <a:bodyPr/>
          <a:lstStyle/>
          <a:p>
            <a:fld id="{BF3DCC9D-1B76-49AF-835C-51ABA607ADE5}" type="slidenum">
              <a:rPr lang="en-US" smtClean="0"/>
              <a:pPr/>
              <a:t>89</a:t>
            </a:fld>
            <a:endParaRPr lang="en-US"/>
          </a:p>
        </p:txBody>
      </p:sp>
    </p:spTree>
    <p:extLst>
      <p:ext uri="{BB962C8B-B14F-4D97-AF65-F5344CB8AC3E}">
        <p14:creationId xmlns:p14="http://schemas.microsoft.com/office/powerpoint/2010/main" val="330615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ChangeArrowheads="1"/>
          </p:cNvSpPr>
          <p:nvPr/>
        </p:nvSpPr>
        <p:spPr bwMode="auto">
          <a:xfrm>
            <a:off x="4648200" y="152400"/>
            <a:ext cx="4495800" cy="9159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2" name="Rectangle 2"/>
          <p:cNvSpPr>
            <a:spLocks noChangeArrowheads="1"/>
          </p:cNvSpPr>
          <p:nvPr/>
        </p:nvSpPr>
        <p:spPr bwMode="auto">
          <a:xfrm>
            <a:off x="533400" y="1905000"/>
            <a:ext cx="8305800" cy="429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en-US" sz="2800" i="1" dirty="0">
                <a:solidFill>
                  <a:schemeClr val="tx2"/>
                </a:solidFill>
                <a:effectLst>
                  <a:outerShdw blurRad="38100" dist="38100" dir="2700000" algn="tl">
                    <a:srgbClr val="000000"/>
                  </a:outerShdw>
                </a:effectLst>
                <a:latin typeface="Arial" charset="0"/>
                <a:ea typeface="+mn-ea"/>
              </a:rPr>
              <a:t>Data Set</a:t>
            </a:r>
            <a:r>
              <a:rPr lang="en-US" i="1" dirty="0">
                <a:latin typeface="Arial" charset="0"/>
                <a:ea typeface="+mn-ea"/>
              </a:rPr>
              <a:t>: </a:t>
            </a:r>
            <a:r>
              <a:rPr lang="en-US" dirty="0">
                <a:latin typeface="Arial" charset="0"/>
                <a:ea typeface="+mn-ea"/>
              </a:rPr>
              <a:t>A relatively raw compilation of data </a:t>
            </a:r>
          </a:p>
          <a:p>
            <a:pPr eaLnBrk="0" hangingPunct="0">
              <a:defRPr/>
            </a:pPr>
            <a:r>
              <a:rPr lang="en-US" dirty="0">
                <a:latin typeface="Arial" charset="0"/>
                <a:ea typeface="+mn-ea"/>
              </a:rPr>
              <a:t>(standards, formats, completeness may be questionable)</a:t>
            </a:r>
          </a:p>
          <a:p>
            <a:pPr eaLnBrk="0" hangingPunct="0">
              <a:defRPr/>
            </a:pPr>
            <a:endParaRPr lang="en-US" dirty="0">
              <a:latin typeface="Arial" charset="0"/>
              <a:ea typeface="+mn-ea"/>
            </a:endParaRPr>
          </a:p>
          <a:p>
            <a:pPr eaLnBrk="0" hangingPunct="0">
              <a:defRPr/>
            </a:pPr>
            <a:r>
              <a:rPr lang="en-US" sz="2800" i="1" dirty="0">
                <a:solidFill>
                  <a:schemeClr val="tx2"/>
                </a:solidFill>
                <a:effectLst>
                  <a:outerShdw blurRad="38100" dist="38100" dir="2700000" algn="tl">
                    <a:srgbClr val="000000"/>
                  </a:outerShdw>
                </a:effectLst>
                <a:latin typeface="Arial" charset="0"/>
                <a:ea typeface="+mn-ea"/>
              </a:rPr>
              <a:t>Data Base</a:t>
            </a:r>
            <a:r>
              <a:rPr lang="en-US" i="1" dirty="0">
                <a:latin typeface="Arial" charset="0"/>
                <a:ea typeface="+mn-ea"/>
              </a:rPr>
              <a:t>:</a:t>
            </a:r>
            <a:r>
              <a:rPr lang="en-US" dirty="0">
                <a:latin typeface="Arial" charset="0"/>
                <a:ea typeface="+mn-ea"/>
              </a:rPr>
              <a:t> A mature data compilation that has been “cleaned”, standardized with input from the scientific community, formatted for use by others (independent of proprietary software, e.g., ORACLE)</a:t>
            </a:r>
          </a:p>
          <a:p>
            <a:pPr eaLnBrk="0" hangingPunct="0">
              <a:defRPr/>
            </a:pPr>
            <a:endParaRPr lang="en-US" dirty="0">
              <a:latin typeface="Arial" charset="0"/>
              <a:ea typeface="+mn-ea"/>
            </a:endParaRPr>
          </a:p>
          <a:p>
            <a:pPr eaLnBrk="0" hangingPunct="0">
              <a:defRPr/>
            </a:pPr>
            <a:r>
              <a:rPr lang="en-US" sz="2800" i="1" dirty="0">
                <a:solidFill>
                  <a:schemeClr val="tx2"/>
                </a:solidFill>
                <a:effectLst>
                  <a:outerShdw blurRad="38100" dist="38100" dir="2700000" algn="tl">
                    <a:srgbClr val="000000"/>
                  </a:outerShdw>
                </a:effectLst>
                <a:latin typeface="Arial" charset="0"/>
                <a:ea typeface="+mn-ea"/>
              </a:rPr>
              <a:t>Data System</a:t>
            </a:r>
            <a:r>
              <a:rPr lang="en-US" i="1" dirty="0">
                <a:latin typeface="Arial" charset="0"/>
                <a:ea typeface="+mn-ea"/>
              </a:rPr>
              <a:t>: </a:t>
            </a:r>
            <a:r>
              <a:rPr lang="en-US" dirty="0">
                <a:latin typeface="Arial" charset="0"/>
                <a:ea typeface="+mn-ea"/>
              </a:rPr>
              <a:t>A linked and organized set of data bases including public domain  software (not platform dependent), tutorials, workflows, and procedures to analyze the data </a:t>
            </a:r>
            <a:endParaRPr lang="en-US" i="1" dirty="0">
              <a:latin typeface="Arial" charset="0"/>
              <a:ea typeface="+mn-ea"/>
            </a:endParaRPr>
          </a:p>
        </p:txBody>
      </p:sp>
      <p:pic>
        <p:nvPicPr>
          <p:cNvPr id="1024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7738" y="228600"/>
            <a:ext cx="4386262"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4"/>
          <p:cNvSpPr>
            <a:spLocks noGrp="1" noChangeArrowheads="1"/>
          </p:cNvSpPr>
          <p:nvPr>
            <p:ph type="title" idx="4294967295"/>
          </p:nvPr>
        </p:nvSpPr>
        <p:spPr>
          <a:xfrm>
            <a:off x="685800" y="1066800"/>
            <a:ext cx="7772400" cy="685800"/>
          </a:xfrm>
        </p:spPr>
        <p:txBody>
          <a:bodyPr/>
          <a:lstStyle/>
          <a:p>
            <a:pPr eaLnBrk="1" hangingPunct="1">
              <a:defRPr/>
            </a:pPr>
            <a:r>
              <a:rPr lang="en-US" sz="3600" b="1" i="1" dirty="0">
                <a:effectLst>
                  <a:outerShdw blurRad="38100" dist="38100" dir="2700000" algn="tl">
                    <a:srgbClr val="000000"/>
                  </a:outerShdw>
                </a:effectLst>
              </a:rPr>
              <a:t>Some Definitions about Data</a:t>
            </a:r>
            <a:endParaRPr lang="en-US" dirty="0"/>
          </a:p>
        </p:txBody>
      </p:sp>
      <p:sp>
        <p:nvSpPr>
          <p:cNvPr id="2" name="Slide Number Placeholder 1"/>
          <p:cNvSpPr>
            <a:spLocks noGrp="1"/>
          </p:cNvSpPr>
          <p:nvPr>
            <p:ph type="sldNum" sz="quarter" idx="12"/>
          </p:nvPr>
        </p:nvSpPr>
        <p:spPr/>
        <p:txBody>
          <a:bodyPr/>
          <a:lstStyle/>
          <a:p>
            <a:fld id="{BF3DCC9D-1B76-49AF-835C-51ABA607ADE5}" type="slidenum">
              <a:rPr lang="en-US" smtClean="0"/>
              <a:pPr/>
              <a:t>9</a:t>
            </a:fld>
            <a:endParaRPr lang="en-US"/>
          </a:p>
        </p:txBody>
      </p:sp>
    </p:spTree>
    <p:extLst>
      <p:ext uri="{BB962C8B-B14F-4D97-AF65-F5344CB8AC3E}">
        <p14:creationId xmlns:p14="http://schemas.microsoft.com/office/powerpoint/2010/main" val="3636460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C:\GPS\tutorial\GPS Tutor - Error_files\saterro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 y="76200"/>
            <a:ext cx="3857625" cy="4191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339" name="Picture 3" descr="C:\GPS\ph_dana\gpserro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843213"/>
            <a:ext cx="5562600"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6"/>
          <p:cNvSpPr>
            <a:spLocks noChangeArrowheads="1"/>
          </p:cNvSpPr>
          <p:nvPr/>
        </p:nvSpPr>
        <p:spPr bwMode="auto">
          <a:xfrm>
            <a:off x="4876800" y="304800"/>
            <a:ext cx="358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600" b="1">
                <a:solidFill>
                  <a:srgbClr val="FFFF66"/>
                </a:solidFill>
              </a:rPr>
              <a:t>GPS Error Sources</a:t>
            </a:r>
            <a:endParaRPr lang="en-US">
              <a:solidFill>
                <a:srgbClr val="FFFF66"/>
              </a:solidFill>
            </a:endParaRPr>
          </a:p>
        </p:txBody>
      </p:sp>
      <p:sp>
        <p:nvSpPr>
          <p:cNvPr id="2" name="Slide Number Placeholder 1"/>
          <p:cNvSpPr>
            <a:spLocks noGrp="1"/>
          </p:cNvSpPr>
          <p:nvPr>
            <p:ph type="sldNum" sz="quarter" idx="12"/>
          </p:nvPr>
        </p:nvSpPr>
        <p:spPr/>
        <p:txBody>
          <a:bodyPr/>
          <a:lstStyle/>
          <a:p>
            <a:fld id="{BF3DCC9D-1B76-49AF-835C-51ABA607ADE5}" type="slidenum">
              <a:rPr lang="en-US" smtClean="0"/>
              <a:pPr/>
              <a:t>90</a:t>
            </a:fld>
            <a:endParaRPr lang="en-US"/>
          </a:p>
        </p:txBody>
      </p:sp>
    </p:spTree>
    <p:extLst>
      <p:ext uri="{BB962C8B-B14F-4D97-AF65-F5344CB8AC3E}">
        <p14:creationId xmlns:p14="http://schemas.microsoft.com/office/powerpoint/2010/main" val="31302099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title"/>
          </p:nvPr>
        </p:nvSpPr>
        <p:spPr>
          <a:xfrm>
            <a:off x="1828800" y="1066800"/>
            <a:ext cx="5943600" cy="3743325"/>
          </a:xfrm>
          <a:noFill/>
        </p:spPr>
        <p:txBody>
          <a:bodyPr>
            <a:normAutofit fontScale="90000"/>
          </a:bodyPr>
          <a:lstStyle/>
          <a:p>
            <a:pPr algn="l" eaLnBrk="1" hangingPunct="1">
              <a:spcBef>
                <a:spcPct val="50000"/>
              </a:spcBef>
            </a:pPr>
            <a:r>
              <a:rPr lang="en-US" sz="2400" dirty="0">
                <a:latin typeface="Times New Roman" pitchFamily="18" charset="0"/>
              </a:rPr>
              <a:t>General Purpose Handheld </a:t>
            </a:r>
            <a:br>
              <a:rPr lang="en-US" sz="2400" dirty="0">
                <a:latin typeface="Times New Roman" pitchFamily="18" charset="0"/>
              </a:rPr>
            </a:br>
            <a:r>
              <a:rPr lang="en-US" sz="2400" dirty="0">
                <a:latin typeface="Times New Roman" pitchFamily="18" charset="0"/>
              </a:rPr>
              <a:t>Attitude Determination </a:t>
            </a:r>
            <a:br>
              <a:rPr lang="en-US" sz="2400" dirty="0">
                <a:latin typeface="Times New Roman" pitchFamily="18" charset="0"/>
              </a:rPr>
            </a:br>
            <a:r>
              <a:rPr lang="en-US" sz="2400" dirty="0">
                <a:latin typeface="Times New Roman" pitchFamily="18" charset="0"/>
              </a:rPr>
              <a:t>Aviation </a:t>
            </a:r>
            <a:br>
              <a:rPr lang="en-US" sz="2400" dirty="0">
                <a:latin typeface="Times New Roman" pitchFamily="18" charset="0"/>
              </a:rPr>
            </a:br>
            <a:r>
              <a:rPr lang="en-US" sz="2400" dirty="0">
                <a:latin typeface="Times New Roman" pitchFamily="18" charset="0"/>
              </a:rPr>
              <a:t>Automobile Navigation, </a:t>
            </a:r>
            <a:br>
              <a:rPr lang="en-US" sz="2400" dirty="0">
                <a:latin typeface="Times New Roman" pitchFamily="18" charset="0"/>
              </a:rPr>
            </a:br>
            <a:r>
              <a:rPr lang="en-US" sz="2400" dirty="0">
                <a:latin typeface="Times New Roman" pitchFamily="18" charset="0"/>
              </a:rPr>
              <a:t>Mapping &amp; Data Collection </a:t>
            </a:r>
            <a:br>
              <a:rPr lang="en-US" sz="2400" dirty="0">
                <a:latin typeface="Times New Roman" pitchFamily="18" charset="0"/>
              </a:rPr>
            </a:br>
            <a:r>
              <a:rPr lang="en-US" sz="2400" dirty="0">
                <a:latin typeface="Times New Roman" pitchFamily="18" charset="0"/>
              </a:rPr>
              <a:t>Marine </a:t>
            </a:r>
            <a:br>
              <a:rPr lang="en-US" sz="2400" dirty="0">
                <a:latin typeface="Times New Roman" pitchFamily="18" charset="0"/>
              </a:rPr>
            </a:br>
            <a:r>
              <a:rPr lang="en-US" sz="2400" dirty="0">
                <a:latin typeface="Times New Roman" pitchFamily="18" charset="0"/>
              </a:rPr>
              <a:t>OEM (Original Equipment Manufacturer) </a:t>
            </a:r>
            <a:br>
              <a:rPr lang="en-US" sz="2400" dirty="0">
                <a:latin typeface="Times New Roman" pitchFamily="18" charset="0"/>
              </a:rPr>
            </a:br>
            <a:r>
              <a:rPr lang="en-US" sz="2400" dirty="0">
                <a:latin typeface="Times New Roman" pitchFamily="18" charset="0"/>
              </a:rPr>
              <a:t>Space </a:t>
            </a:r>
            <a:br>
              <a:rPr lang="en-US" sz="2400" dirty="0">
                <a:latin typeface="Times New Roman" pitchFamily="18" charset="0"/>
              </a:rPr>
            </a:br>
            <a:r>
              <a:rPr lang="en-US" sz="2400" dirty="0">
                <a:latin typeface="Times New Roman" pitchFamily="18" charset="0"/>
              </a:rPr>
              <a:t>Surveying </a:t>
            </a:r>
            <a:br>
              <a:rPr lang="en-US" sz="2400" dirty="0">
                <a:latin typeface="Times New Roman" pitchFamily="18" charset="0"/>
              </a:rPr>
            </a:br>
            <a:r>
              <a:rPr lang="en-US" sz="2400" dirty="0">
                <a:latin typeface="Times New Roman" pitchFamily="18" charset="0"/>
              </a:rPr>
              <a:t>Timing </a:t>
            </a:r>
          </a:p>
        </p:txBody>
      </p:sp>
      <p:sp>
        <p:nvSpPr>
          <p:cNvPr id="15363" name="Text Box 7"/>
          <p:cNvSpPr txBox="1">
            <a:spLocks noChangeArrowheads="1"/>
          </p:cNvSpPr>
          <p:nvPr/>
        </p:nvSpPr>
        <p:spPr bwMode="auto">
          <a:xfrm>
            <a:off x="609600" y="2286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b="1" dirty="0"/>
              <a:t>GPS FOR?</a:t>
            </a:r>
          </a:p>
        </p:txBody>
      </p:sp>
      <p:sp>
        <p:nvSpPr>
          <p:cNvPr id="2" name="Slide Number Placeholder 1"/>
          <p:cNvSpPr>
            <a:spLocks noGrp="1"/>
          </p:cNvSpPr>
          <p:nvPr>
            <p:ph type="sldNum" sz="quarter" idx="12"/>
          </p:nvPr>
        </p:nvSpPr>
        <p:spPr/>
        <p:txBody>
          <a:bodyPr/>
          <a:lstStyle/>
          <a:p>
            <a:fld id="{BF3DCC9D-1B76-49AF-835C-51ABA607ADE5}" type="slidenum">
              <a:rPr lang="en-US" smtClean="0"/>
              <a:pPr/>
              <a:t>91</a:t>
            </a:fld>
            <a:endParaRPr lang="en-US"/>
          </a:p>
        </p:txBody>
      </p:sp>
    </p:spTree>
    <p:extLst>
      <p:ext uri="{BB962C8B-B14F-4D97-AF65-F5344CB8AC3E}">
        <p14:creationId xmlns:p14="http://schemas.microsoft.com/office/powerpoint/2010/main" val="1329290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673CDC4-3384-4EBE-918B-885CB5060AD6}" type="slidenum">
              <a:rPr lang="en-US" smtClean="0"/>
              <a:pPr eaLnBrk="1" hangingPunct="1"/>
              <a:t>92</a:t>
            </a:fld>
            <a:endParaRPr lang="en-US"/>
          </a:p>
        </p:txBody>
      </p:sp>
      <p:sp>
        <p:nvSpPr>
          <p:cNvPr id="5123" name="Rectangle 2"/>
          <p:cNvSpPr>
            <a:spLocks noGrp="1" noChangeArrowheads="1"/>
          </p:cNvSpPr>
          <p:nvPr>
            <p:ph type="title"/>
          </p:nvPr>
        </p:nvSpPr>
        <p:spPr>
          <a:xfrm>
            <a:off x="330200" y="908050"/>
            <a:ext cx="8489950" cy="792163"/>
          </a:xfrm>
        </p:spPr>
        <p:txBody>
          <a:bodyPr lIns="0" tIns="0" rIns="0" bIns="0" anchor="ctr"/>
          <a:lstStyle/>
          <a:p>
            <a:pPr marL="342900" indent="-342900" algn="ctr" eaLnBrk="1" hangingPunct="1"/>
            <a:r>
              <a:rPr lang="en-GB" dirty="0">
                <a:ea typeface="ＭＳ Ｐゴシック" pitchFamily="80" charset="-128"/>
              </a:rPr>
              <a:t>Fundamentals of Remote Sensing</a:t>
            </a:r>
          </a:p>
        </p:txBody>
      </p:sp>
      <p:sp>
        <p:nvSpPr>
          <p:cNvPr id="5124" name="Rectangle 3"/>
          <p:cNvSpPr>
            <a:spLocks noGrp="1" noChangeArrowheads="1"/>
          </p:cNvSpPr>
          <p:nvPr>
            <p:ph type="body" idx="1"/>
          </p:nvPr>
        </p:nvSpPr>
        <p:spPr>
          <a:xfrm>
            <a:off x="323850" y="2420938"/>
            <a:ext cx="8489950" cy="2974975"/>
          </a:xfrm>
        </p:spPr>
        <p:txBody>
          <a:bodyPr lIns="0" tIns="0" rIns="0" bIns="0"/>
          <a:lstStyle/>
          <a:p>
            <a:pPr eaLnBrk="1" hangingPunct="1">
              <a:spcBef>
                <a:spcPct val="0"/>
              </a:spcBef>
              <a:spcAft>
                <a:spcPts val="1413"/>
              </a:spcAft>
            </a:pPr>
            <a:r>
              <a:rPr lang="en-GB" sz="1800" dirty="0">
                <a:ea typeface="ＭＳ Ｐゴシック" pitchFamily="80" charset="-128"/>
              </a:rPr>
              <a:t>Remote sensing is the acquisition of data, "remotely"</a:t>
            </a:r>
          </a:p>
          <a:p>
            <a:pPr eaLnBrk="1" hangingPunct="1">
              <a:spcBef>
                <a:spcPct val="0"/>
              </a:spcBef>
              <a:spcAft>
                <a:spcPts val="1413"/>
              </a:spcAft>
            </a:pPr>
            <a:r>
              <a:rPr lang="en-GB" sz="1800" dirty="0">
                <a:ea typeface="ＭＳ Ｐゴシック" pitchFamily="80" charset="-128"/>
              </a:rPr>
              <a:t>Earth Observation / Remote Sensing (EO/RS)</a:t>
            </a:r>
          </a:p>
          <a:p>
            <a:pPr eaLnBrk="1" hangingPunct="1">
              <a:spcBef>
                <a:spcPct val="0"/>
              </a:spcBef>
              <a:spcAft>
                <a:spcPts val="1413"/>
              </a:spcAft>
            </a:pPr>
            <a:r>
              <a:rPr lang="en-GB" sz="1800" dirty="0">
                <a:ea typeface="ＭＳ Ｐゴシック" pitchFamily="80" charset="-128"/>
              </a:rPr>
              <a:t>For EO, "remotely" means using </a:t>
            </a:r>
            <a:r>
              <a:rPr lang="en-GB" sz="1800" i="1" dirty="0">
                <a:ea typeface="ＭＳ Ｐゴシック" pitchFamily="80" charset="-128"/>
              </a:rPr>
              <a:t>instruments (sensors)</a:t>
            </a:r>
            <a:r>
              <a:rPr lang="en-GB" sz="1800" dirty="0">
                <a:ea typeface="ＭＳ Ｐゴシック" pitchFamily="80" charset="-128"/>
              </a:rPr>
              <a:t> carried by </a:t>
            </a:r>
            <a:r>
              <a:rPr lang="en-GB" sz="1800" i="1" dirty="0">
                <a:ea typeface="ＭＳ Ｐゴシック" pitchFamily="80" charset="-128"/>
              </a:rPr>
              <a:t>platforms</a:t>
            </a:r>
          </a:p>
          <a:p>
            <a:pPr eaLnBrk="1" hangingPunct="1">
              <a:spcBef>
                <a:spcPct val="0"/>
              </a:spcBef>
              <a:spcAft>
                <a:spcPts val="1413"/>
              </a:spcAft>
            </a:pPr>
            <a:r>
              <a:rPr lang="en-GB" sz="1800" dirty="0">
                <a:ea typeface="ＭＳ Ｐゴシック" pitchFamily="80" charset="-128"/>
              </a:rPr>
              <a:t>Usually we will think in terms of satellites, but this doesn't have to be the case</a:t>
            </a:r>
          </a:p>
          <a:p>
            <a:pPr lvl="1" eaLnBrk="1" hangingPunct="1">
              <a:spcBef>
                <a:spcPct val="0"/>
              </a:spcBef>
              <a:spcAft>
                <a:spcPts val="1125"/>
              </a:spcAft>
            </a:pPr>
            <a:r>
              <a:rPr lang="en-GB" sz="1800" dirty="0">
                <a:ea typeface="ＭＳ Ｐゴシック" pitchFamily="80" charset="-128"/>
              </a:rPr>
              <a:t>aircraft, helicopters, ...</a:t>
            </a:r>
            <a:endParaRPr lang="en-GB" dirty="0">
              <a:ea typeface="ＭＳ Ｐゴシック" pitchFamily="80" charset="-128"/>
            </a:endParaRPr>
          </a:p>
        </p:txBody>
      </p:sp>
    </p:spTree>
    <p:extLst>
      <p:ext uri="{BB962C8B-B14F-4D97-AF65-F5344CB8AC3E}">
        <p14:creationId xmlns:p14="http://schemas.microsoft.com/office/powerpoint/2010/main" val="1073855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11FCB752-AAD2-402E-A915-D6E42063D4C7}" type="slidenum">
              <a:rPr lang="en-US" smtClean="0"/>
              <a:pPr eaLnBrk="1" hangingPunct="1"/>
              <a:t>93</a:t>
            </a:fld>
            <a:endParaRPr lang="en-US"/>
          </a:p>
        </p:txBody>
      </p:sp>
      <p:pic>
        <p:nvPicPr>
          <p:cNvPr id="34818" name="Picture 2" descr="bbhem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12875"/>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3"/>
          <p:cNvSpPr>
            <a:spLocks noGrp="1" noChangeArrowheads="1"/>
          </p:cNvSpPr>
          <p:nvPr>
            <p:ph type="title"/>
          </p:nvPr>
        </p:nvSpPr>
        <p:spPr>
          <a:xfrm>
            <a:off x="304800" y="533400"/>
            <a:ext cx="8489950" cy="1296988"/>
          </a:xfrm>
        </p:spPr>
        <p:txBody>
          <a:bodyPr/>
          <a:lstStyle/>
          <a:p>
            <a:pPr algn="ctr" eaLnBrk="1" hangingPunct="1">
              <a:spcBef>
                <a:spcPts val="500"/>
              </a:spcBef>
              <a:spcAft>
                <a:spcPts val="500"/>
              </a:spcAft>
            </a:pPr>
            <a:r>
              <a:rPr lang="en-US" sz="2100" dirty="0">
                <a:solidFill>
                  <a:schemeClr val="accent2"/>
                </a:solidFill>
                <a:ea typeface="ＭＳ Ｐゴシック" pitchFamily="80" charset="-128"/>
              </a:rPr>
              <a:t>Remote Sensing: examples</a:t>
            </a:r>
            <a:endParaRPr lang="en-US" sz="2100" b="0" dirty="0">
              <a:solidFill>
                <a:schemeClr val="accent2"/>
              </a:solidFill>
              <a:ea typeface="ＭＳ Ｐゴシック" pitchFamily="80" charset="-128"/>
            </a:endParaRPr>
          </a:p>
        </p:txBody>
      </p:sp>
      <p:pic>
        <p:nvPicPr>
          <p:cNvPr id="6149" name="Picture 9" descr="hpool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6829425" y="2924175"/>
            <a:ext cx="2314575" cy="3457575"/>
          </a:xfrm>
          <a:noFill/>
        </p:spPr>
      </p:pic>
      <p:sp>
        <p:nvSpPr>
          <p:cNvPr id="34824" name="Text Box 8"/>
          <p:cNvSpPr txBox="1">
            <a:spLocks noChangeArrowheads="1"/>
          </p:cNvSpPr>
          <p:nvPr/>
        </p:nvSpPr>
        <p:spPr bwMode="auto">
          <a:xfrm>
            <a:off x="611188" y="4797425"/>
            <a:ext cx="60134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buFontTx/>
              <a:buChar char="•"/>
            </a:pPr>
            <a:r>
              <a:rPr lang="en-GB" sz="2400" dirty="0">
                <a:latin typeface="Times New Roman" pitchFamily="18" charset="0"/>
              </a:rPr>
              <a:t>Not always big/expensive equipment</a:t>
            </a:r>
          </a:p>
          <a:p>
            <a:pPr lvl="1">
              <a:spcBef>
                <a:spcPct val="50000"/>
              </a:spcBef>
              <a:buFontTx/>
              <a:buChar char="•"/>
            </a:pPr>
            <a:r>
              <a:rPr lang="en-GB" sz="2400" dirty="0">
                <a:latin typeface="Times New Roman" pitchFamily="18" charset="0"/>
              </a:rPr>
              <a:t>Photography (kite, aerial, helicopter…)</a:t>
            </a:r>
          </a:p>
          <a:p>
            <a:pPr lvl="1">
              <a:spcBef>
                <a:spcPct val="50000"/>
              </a:spcBef>
              <a:buFontTx/>
              <a:buChar char="•"/>
            </a:pPr>
            <a:r>
              <a:rPr lang="en-GB" sz="2400" dirty="0">
                <a:latin typeface="Times New Roman" pitchFamily="18" charset="0"/>
              </a:rPr>
              <a:t>Field-based</a:t>
            </a:r>
          </a:p>
        </p:txBody>
      </p:sp>
      <p:pic>
        <p:nvPicPr>
          <p:cNvPr id="6151" name="Picture 11" descr="400_DSC00144"/>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2987675" y="1484313"/>
            <a:ext cx="3810000" cy="2857500"/>
          </a:xfrm>
          <a:noFill/>
        </p:spPr>
      </p:pic>
    </p:spTree>
    <p:extLst>
      <p:ext uri="{BB962C8B-B14F-4D97-AF65-F5344CB8AC3E}">
        <p14:creationId xmlns:p14="http://schemas.microsoft.com/office/powerpoint/2010/main" val="1759251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0D2CC4C-FB30-4AD5-B551-E6FA2AE22B88}" type="slidenum">
              <a:rPr lang="en-US" smtClean="0"/>
              <a:pPr eaLnBrk="1" hangingPunct="1"/>
              <a:t>94</a:t>
            </a:fld>
            <a:endParaRPr lang="en-US"/>
          </a:p>
        </p:txBody>
      </p:sp>
      <p:sp>
        <p:nvSpPr>
          <p:cNvPr id="7171" name="Rectangle 2"/>
          <p:cNvSpPr>
            <a:spLocks noGrp="1" noChangeArrowheads="1"/>
          </p:cNvSpPr>
          <p:nvPr>
            <p:ph type="title"/>
          </p:nvPr>
        </p:nvSpPr>
        <p:spPr>
          <a:xfrm>
            <a:off x="611188" y="692150"/>
            <a:ext cx="7848600" cy="568325"/>
          </a:xfrm>
        </p:spPr>
        <p:txBody>
          <a:bodyPr/>
          <a:lstStyle/>
          <a:p>
            <a:pPr algn="ctr" eaLnBrk="1" hangingPunct="1">
              <a:spcBef>
                <a:spcPts val="500"/>
              </a:spcBef>
              <a:spcAft>
                <a:spcPts val="500"/>
              </a:spcAft>
            </a:pPr>
            <a:r>
              <a:rPr lang="en-US" sz="2100">
                <a:solidFill>
                  <a:schemeClr val="accent2"/>
                </a:solidFill>
                <a:ea typeface="ＭＳ Ｐゴシック" pitchFamily="80" charset="-128"/>
              </a:rPr>
              <a:t>Remote Sensing: examples</a:t>
            </a:r>
          </a:p>
        </p:txBody>
      </p:sp>
      <p:sp>
        <p:nvSpPr>
          <p:cNvPr id="36867" name="Text Box 3"/>
          <p:cNvSpPr txBox="1">
            <a:spLocks noChangeArrowheads="1"/>
          </p:cNvSpPr>
          <p:nvPr/>
        </p:nvSpPr>
        <p:spPr bwMode="auto">
          <a:xfrm>
            <a:off x="566738" y="4284663"/>
            <a:ext cx="7027862"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buFontTx/>
              <a:buChar char="•"/>
            </a:pPr>
            <a:r>
              <a:rPr lang="en-GB" sz="2400">
                <a:latin typeface="Times New Roman" pitchFamily="18" charset="0"/>
              </a:rPr>
              <a:t>Platform depends on application</a:t>
            </a:r>
          </a:p>
          <a:p>
            <a:pPr lvl="1">
              <a:spcBef>
                <a:spcPct val="50000"/>
              </a:spcBef>
              <a:buFontTx/>
              <a:buChar char="•"/>
            </a:pPr>
            <a:r>
              <a:rPr lang="en-GB" sz="2400">
                <a:latin typeface="Times New Roman" pitchFamily="18" charset="0"/>
              </a:rPr>
              <a:t>What information do we want?</a:t>
            </a:r>
          </a:p>
          <a:p>
            <a:pPr lvl="1">
              <a:spcBef>
                <a:spcPct val="50000"/>
              </a:spcBef>
              <a:buFontTx/>
              <a:buChar char="•"/>
            </a:pPr>
            <a:r>
              <a:rPr lang="en-GB" sz="2400">
                <a:latin typeface="Times New Roman" pitchFamily="18" charset="0"/>
              </a:rPr>
              <a:t>How much detail?</a:t>
            </a:r>
          </a:p>
          <a:p>
            <a:pPr lvl="1">
              <a:spcBef>
                <a:spcPct val="50000"/>
              </a:spcBef>
              <a:buFontTx/>
              <a:buChar char="•"/>
            </a:pPr>
            <a:r>
              <a:rPr lang="en-GB" sz="2400">
                <a:latin typeface="Times New Roman" pitchFamily="18" charset="0"/>
              </a:rPr>
              <a:t>What type of detail?</a:t>
            </a:r>
          </a:p>
        </p:txBody>
      </p:sp>
      <p:grpSp>
        <p:nvGrpSpPr>
          <p:cNvPr id="2" name="Group 6"/>
          <p:cNvGrpSpPr>
            <a:grpSpLocks/>
          </p:cNvGrpSpPr>
          <p:nvPr/>
        </p:nvGrpSpPr>
        <p:grpSpPr bwMode="auto">
          <a:xfrm>
            <a:off x="263525" y="1430338"/>
            <a:ext cx="3919538" cy="2840037"/>
            <a:chOff x="166" y="901"/>
            <a:chExt cx="2469" cy="1789"/>
          </a:xfrm>
        </p:grpSpPr>
        <p:pic>
          <p:nvPicPr>
            <p:cNvPr id="7185" name="Picture 7" descr="grdse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 y="901"/>
              <a:ext cx="1636" cy="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6" name="Group 8"/>
            <p:cNvGrpSpPr>
              <a:grpSpLocks/>
            </p:cNvGrpSpPr>
            <p:nvPr/>
          </p:nvGrpSpPr>
          <p:grpSpPr bwMode="auto">
            <a:xfrm>
              <a:off x="166" y="1720"/>
              <a:ext cx="696" cy="283"/>
              <a:chOff x="166" y="1679"/>
              <a:chExt cx="696" cy="283"/>
            </a:xfrm>
          </p:grpSpPr>
          <p:sp>
            <p:nvSpPr>
              <p:cNvPr id="7187" name="AutoShape 9"/>
              <p:cNvSpPr>
                <a:spLocks noChangeArrowheads="1"/>
              </p:cNvSpPr>
              <p:nvPr/>
            </p:nvSpPr>
            <p:spPr bwMode="auto">
              <a:xfrm>
                <a:off x="166" y="1682"/>
                <a:ext cx="696" cy="280"/>
              </a:xfrm>
              <a:prstGeom prst="rightArrow">
                <a:avLst>
                  <a:gd name="adj1" fmla="val 50000"/>
                  <a:gd name="adj2" fmla="val 62143"/>
                </a:avLst>
              </a:prstGeom>
              <a:solidFill>
                <a:schemeClr val="accent1"/>
              </a:solidFill>
              <a:ln w="9525">
                <a:solidFill>
                  <a:schemeClr val="tx1"/>
                </a:solidFill>
                <a:miter lim="800000"/>
                <a:headEnd/>
                <a:tailEnd/>
              </a:ln>
            </p:spPr>
            <p:txBody>
              <a:bodyPr wrap="none" anchor="ctr"/>
              <a:lstStyle/>
              <a:p>
                <a:endParaRPr lang="en-US"/>
              </a:p>
            </p:txBody>
          </p:sp>
          <p:sp>
            <p:nvSpPr>
              <p:cNvPr id="7188" name="Text Box 10"/>
              <p:cNvSpPr txBox="1">
                <a:spLocks noChangeArrowheads="1"/>
              </p:cNvSpPr>
              <p:nvPr/>
            </p:nvSpPr>
            <p:spPr bwMode="auto">
              <a:xfrm>
                <a:off x="179" y="1679"/>
                <a:ext cx="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2000">
                    <a:latin typeface="Times New Roman" pitchFamily="18" charset="0"/>
                  </a:rPr>
                  <a:t>upscale</a:t>
                </a:r>
              </a:p>
            </p:txBody>
          </p:sp>
        </p:grpSp>
      </p:grpSp>
      <p:grpSp>
        <p:nvGrpSpPr>
          <p:cNvPr id="4" name="Group 11"/>
          <p:cNvGrpSpPr>
            <a:grpSpLocks/>
          </p:cNvGrpSpPr>
          <p:nvPr/>
        </p:nvGrpSpPr>
        <p:grpSpPr bwMode="auto">
          <a:xfrm>
            <a:off x="4368800" y="1301750"/>
            <a:ext cx="4775200" cy="4352925"/>
            <a:chOff x="2752" y="820"/>
            <a:chExt cx="3008" cy="2742"/>
          </a:xfrm>
        </p:grpSpPr>
        <p:sp>
          <p:nvSpPr>
            <p:cNvPr id="7175" name="Text Box 12"/>
            <p:cNvSpPr txBox="1">
              <a:spLocks noChangeArrowheads="1"/>
            </p:cNvSpPr>
            <p:nvPr/>
          </p:nvSpPr>
          <p:spPr bwMode="auto">
            <a:xfrm>
              <a:off x="3437" y="3389"/>
              <a:ext cx="23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1200">
                  <a:latin typeface="Times New Roman" pitchFamily="18" charset="0"/>
                </a:rPr>
                <a:t>http://www-imk.fzk.de:8080/imk2/mipas-b/mipas-b.htm</a:t>
              </a:r>
            </a:p>
          </p:txBody>
        </p:sp>
        <p:grpSp>
          <p:nvGrpSpPr>
            <p:cNvPr id="7176" name="Group 13"/>
            <p:cNvGrpSpPr>
              <a:grpSpLocks/>
            </p:cNvGrpSpPr>
            <p:nvPr/>
          </p:nvGrpSpPr>
          <p:grpSpPr bwMode="auto">
            <a:xfrm>
              <a:off x="2752" y="820"/>
              <a:ext cx="2714" cy="2435"/>
              <a:chOff x="2752" y="820"/>
              <a:chExt cx="2714" cy="2435"/>
            </a:xfrm>
          </p:grpSpPr>
          <p:pic>
            <p:nvPicPr>
              <p:cNvPr id="7177" name="Picture 14" descr="trio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 y="820"/>
                <a:ext cx="1043"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5" descr="start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4" y="2230"/>
                <a:ext cx="1366"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9" name="Group 16"/>
              <p:cNvGrpSpPr>
                <a:grpSpLocks/>
              </p:cNvGrpSpPr>
              <p:nvPr/>
            </p:nvGrpSpPr>
            <p:grpSpPr bwMode="auto">
              <a:xfrm>
                <a:off x="2752" y="1721"/>
                <a:ext cx="696" cy="283"/>
                <a:chOff x="166" y="1679"/>
                <a:chExt cx="696" cy="283"/>
              </a:xfrm>
            </p:grpSpPr>
            <p:sp>
              <p:nvSpPr>
                <p:cNvPr id="7183" name="AutoShape 17"/>
                <p:cNvSpPr>
                  <a:spLocks noChangeArrowheads="1"/>
                </p:cNvSpPr>
                <p:nvPr/>
              </p:nvSpPr>
              <p:spPr bwMode="auto">
                <a:xfrm>
                  <a:off x="166" y="1682"/>
                  <a:ext cx="696" cy="280"/>
                </a:xfrm>
                <a:prstGeom prst="rightArrow">
                  <a:avLst>
                    <a:gd name="adj1" fmla="val 50000"/>
                    <a:gd name="adj2" fmla="val 62143"/>
                  </a:avLst>
                </a:prstGeom>
                <a:solidFill>
                  <a:schemeClr val="accent1"/>
                </a:solidFill>
                <a:ln w="9525">
                  <a:solidFill>
                    <a:schemeClr val="tx1"/>
                  </a:solidFill>
                  <a:miter lim="800000"/>
                  <a:headEnd/>
                  <a:tailEnd/>
                </a:ln>
              </p:spPr>
              <p:txBody>
                <a:bodyPr wrap="none" anchor="ctr"/>
                <a:lstStyle/>
                <a:p>
                  <a:endParaRPr lang="en-US"/>
                </a:p>
              </p:txBody>
            </p:sp>
            <p:sp>
              <p:nvSpPr>
                <p:cNvPr id="7184" name="Text Box 18"/>
                <p:cNvSpPr txBox="1">
                  <a:spLocks noChangeArrowheads="1"/>
                </p:cNvSpPr>
                <p:nvPr/>
              </p:nvSpPr>
              <p:spPr bwMode="auto">
                <a:xfrm>
                  <a:off x="179" y="1679"/>
                  <a:ext cx="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2000">
                      <a:latin typeface="Times New Roman" pitchFamily="18" charset="0"/>
                    </a:rPr>
                    <a:t>upscale</a:t>
                  </a:r>
                </a:p>
              </p:txBody>
            </p:sp>
          </p:grpSp>
          <p:grpSp>
            <p:nvGrpSpPr>
              <p:cNvPr id="7180" name="Group 19"/>
              <p:cNvGrpSpPr>
                <a:grpSpLocks/>
              </p:cNvGrpSpPr>
              <p:nvPr/>
            </p:nvGrpSpPr>
            <p:grpSpPr bwMode="auto">
              <a:xfrm>
                <a:off x="4770" y="1721"/>
                <a:ext cx="696" cy="283"/>
                <a:chOff x="166" y="1679"/>
                <a:chExt cx="696" cy="283"/>
              </a:xfrm>
            </p:grpSpPr>
            <p:sp>
              <p:nvSpPr>
                <p:cNvPr id="7181" name="AutoShape 20"/>
                <p:cNvSpPr>
                  <a:spLocks noChangeArrowheads="1"/>
                </p:cNvSpPr>
                <p:nvPr/>
              </p:nvSpPr>
              <p:spPr bwMode="auto">
                <a:xfrm>
                  <a:off x="166" y="1682"/>
                  <a:ext cx="696" cy="280"/>
                </a:xfrm>
                <a:prstGeom prst="rightArrow">
                  <a:avLst>
                    <a:gd name="adj1" fmla="val 50000"/>
                    <a:gd name="adj2" fmla="val 62143"/>
                  </a:avLst>
                </a:prstGeom>
                <a:solidFill>
                  <a:schemeClr val="accent1"/>
                </a:solidFill>
                <a:ln w="9525">
                  <a:solidFill>
                    <a:schemeClr val="tx1"/>
                  </a:solidFill>
                  <a:miter lim="800000"/>
                  <a:headEnd/>
                  <a:tailEnd/>
                </a:ln>
              </p:spPr>
              <p:txBody>
                <a:bodyPr wrap="none" anchor="ctr"/>
                <a:lstStyle/>
                <a:p>
                  <a:endParaRPr lang="en-US"/>
                </a:p>
              </p:txBody>
            </p:sp>
            <p:sp>
              <p:nvSpPr>
                <p:cNvPr id="7182" name="Text Box 21"/>
                <p:cNvSpPr txBox="1">
                  <a:spLocks noChangeArrowheads="1"/>
                </p:cNvSpPr>
                <p:nvPr/>
              </p:nvSpPr>
              <p:spPr bwMode="auto">
                <a:xfrm>
                  <a:off x="179" y="1679"/>
                  <a:ext cx="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2000">
                      <a:latin typeface="Times New Roman" pitchFamily="18" charset="0"/>
                    </a:rPr>
                    <a:t>upscale</a:t>
                  </a:r>
                </a:p>
              </p:txBody>
            </p:sp>
          </p:grpSp>
        </p:grpSp>
      </p:grpSp>
    </p:spTree>
    <p:extLst>
      <p:ext uri="{BB962C8B-B14F-4D97-AF65-F5344CB8AC3E}">
        <p14:creationId xmlns:p14="http://schemas.microsoft.com/office/powerpoint/2010/main" val="159767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68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68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4CFDA61-AD65-4785-A140-47D8901F9D07}" type="slidenum">
              <a:rPr lang="en-US" smtClean="0"/>
              <a:pPr eaLnBrk="1" hangingPunct="1"/>
              <a:t>95</a:t>
            </a:fld>
            <a:endParaRPr lang="en-US"/>
          </a:p>
        </p:txBody>
      </p:sp>
      <p:sp>
        <p:nvSpPr>
          <p:cNvPr id="8195" name="Rectangle 2"/>
          <p:cNvSpPr>
            <a:spLocks noGrp="1" noChangeArrowheads="1"/>
          </p:cNvSpPr>
          <p:nvPr>
            <p:ph type="title"/>
          </p:nvPr>
        </p:nvSpPr>
        <p:spPr>
          <a:xfrm>
            <a:off x="323850" y="549275"/>
            <a:ext cx="8489950" cy="865188"/>
          </a:xfrm>
        </p:spPr>
        <p:txBody>
          <a:bodyPr lIns="0" tIns="0" rIns="0" bIns="0" anchor="ctr"/>
          <a:lstStyle/>
          <a:p>
            <a:pPr marL="342900" indent="-342900" algn="ctr" eaLnBrk="1" hangingPunct="1"/>
            <a:r>
              <a:rPr lang="en-GB">
                <a:ea typeface="ＭＳ Ｐゴシック" pitchFamily="80" charset="-128"/>
              </a:rPr>
              <a:t>Why use satellite RS ?</a:t>
            </a:r>
          </a:p>
        </p:txBody>
      </p:sp>
      <p:sp>
        <p:nvSpPr>
          <p:cNvPr id="8196" name="Rectangle 3"/>
          <p:cNvSpPr>
            <a:spLocks noGrp="1" noChangeArrowheads="1"/>
          </p:cNvSpPr>
          <p:nvPr>
            <p:ph type="body" idx="1"/>
          </p:nvPr>
        </p:nvSpPr>
        <p:spPr>
          <a:xfrm>
            <a:off x="323850" y="1341438"/>
            <a:ext cx="8489950" cy="5183187"/>
          </a:xfrm>
        </p:spPr>
        <p:txBody>
          <a:bodyPr lIns="0" tIns="0" rIns="0" bIns="0"/>
          <a:lstStyle/>
          <a:p>
            <a:pPr eaLnBrk="1" hangingPunct="1">
              <a:spcBef>
                <a:spcPct val="0"/>
              </a:spcBef>
              <a:spcAft>
                <a:spcPts val="1413"/>
              </a:spcAft>
            </a:pPr>
            <a:r>
              <a:rPr lang="en-GB" sz="2000" dirty="0">
                <a:ea typeface="ＭＳ Ｐゴシック" pitchFamily="80" charset="-128"/>
              </a:rPr>
              <a:t>Source of spatial and temporal information</a:t>
            </a:r>
          </a:p>
          <a:p>
            <a:pPr lvl="1" eaLnBrk="1" hangingPunct="1">
              <a:spcBef>
                <a:spcPct val="0"/>
              </a:spcBef>
              <a:spcAft>
                <a:spcPts val="1125"/>
              </a:spcAft>
            </a:pPr>
            <a:r>
              <a:rPr lang="en-GB" sz="2000" dirty="0">
                <a:ea typeface="ＭＳ Ｐゴシック" pitchFamily="80" charset="-128"/>
              </a:rPr>
              <a:t>land surface, oceans, atmosphere, ice</a:t>
            </a:r>
          </a:p>
          <a:p>
            <a:pPr eaLnBrk="1" hangingPunct="1">
              <a:spcBef>
                <a:spcPct val="0"/>
              </a:spcBef>
              <a:spcAft>
                <a:spcPts val="1413"/>
              </a:spcAft>
            </a:pPr>
            <a:r>
              <a:rPr lang="en-GB" sz="2000" dirty="0">
                <a:ea typeface="ＭＳ Ｐゴシック" pitchFamily="80" charset="-128"/>
              </a:rPr>
              <a:t>monitor and develop understanding of environment</a:t>
            </a:r>
          </a:p>
          <a:p>
            <a:pPr eaLnBrk="1" hangingPunct="1">
              <a:spcBef>
                <a:spcPct val="0"/>
              </a:spcBef>
              <a:spcAft>
                <a:spcPts val="1413"/>
              </a:spcAft>
            </a:pPr>
            <a:r>
              <a:rPr lang="en-GB" sz="2000" dirty="0">
                <a:ea typeface="ＭＳ Ｐゴシック" pitchFamily="80" charset="-128"/>
              </a:rPr>
              <a:t>information can be </a:t>
            </a:r>
            <a:r>
              <a:rPr lang="en-GB" sz="2000" b="1" u="sng" dirty="0">
                <a:ea typeface="ＭＳ Ｐゴシック" pitchFamily="80" charset="-128"/>
              </a:rPr>
              <a:t>accurate</a:t>
            </a:r>
            <a:r>
              <a:rPr lang="en-GB" sz="2000" dirty="0">
                <a:ea typeface="ＭＳ Ｐゴシック" pitchFamily="80" charset="-128"/>
              </a:rPr>
              <a:t>, </a:t>
            </a:r>
            <a:r>
              <a:rPr lang="en-GB" sz="2000" b="1" u="sng" dirty="0">
                <a:ea typeface="ＭＳ Ｐゴシック" pitchFamily="80" charset="-128"/>
              </a:rPr>
              <a:t>timely</a:t>
            </a:r>
            <a:r>
              <a:rPr lang="en-GB" sz="2000" dirty="0">
                <a:ea typeface="ＭＳ Ｐゴシック" pitchFamily="80" charset="-128"/>
              </a:rPr>
              <a:t>, </a:t>
            </a:r>
            <a:r>
              <a:rPr lang="en-GB" sz="2000" b="1" u="sng" dirty="0">
                <a:ea typeface="ＭＳ Ｐゴシック" pitchFamily="80" charset="-128"/>
              </a:rPr>
              <a:t>consistent</a:t>
            </a:r>
            <a:r>
              <a:rPr lang="en-GB" sz="2000" dirty="0">
                <a:ea typeface="ＭＳ Ｐゴシック" pitchFamily="80" charset="-128"/>
              </a:rPr>
              <a:t> and </a:t>
            </a:r>
            <a:r>
              <a:rPr lang="en-GB" sz="2000" b="1" u="sng" dirty="0">
                <a:ea typeface="ＭＳ Ｐゴシック" pitchFamily="80" charset="-128"/>
              </a:rPr>
              <a:t>large</a:t>
            </a:r>
            <a:r>
              <a:rPr lang="en-GB" sz="2000" dirty="0">
                <a:ea typeface="ＭＳ Ｐゴシック" pitchFamily="80" charset="-128"/>
              </a:rPr>
              <a:t> (spatial) scale</a:t>
            </a:r>
          </a:p>
          <a:p>
            <a:pPr eaLnBrk="1" hangingPunct="1">
              <a:spcBef>
                <a:spcPct val="0"/>
              </a:spcBef>
              <a:spcAft>
                <a:spcPts val="1413"/>
              </a:spcAft>
            </a:pPr>
            <a:r>
              <a:rPr lang="en-GB" sz="2000" dirty="0">
                <a:ea typeface="ＭＳ Ｐゴシック" pitchFamily="80" charset="-128"/>
              </a:rPr>
              <a:t>some historical data (60s/70s+)</a:t>
            </a:r>
          </a:p>
          <a:p>
            <a:pPr eaLnBrk="1" hangingPunct="1">
              <a:spcBef>
                <a:spcPct val="0"/>
              </a:spcBef>
              <a:spcAft>
                <a:spcPts val="1413"/>
              </a:spcAft>
            </a:pPr>
            <a:r>
              <a:rPr lang="en-GB" sz="2000" dirty="0">
                <a:ea typeface="ＭＳ Ｐゴシック" pitchFamily="80" charset="-128"/>
              </a:rPr>
              <a:t>move to quantitative applications</a:t>
            </a:r>
          </a:p>
          <a:p>
            <a:pPr lvl="1" eaLnBrk="1" hangingPunct="1">
              <a:spcBef>
                <a:spcPct val="0"/>
              </a:spcBef>
              <a:spcAft>
                <a:spcPts val="1125"/>
              </a:spcAft>
            </a:pPr>
            <a:r>
              <a:rPr lang="en-GB" sz="2000" dirty="0">
                <a:ea typeface="ＭＳ Ｐゴシック" pitchFamily="80" charset="-128"/>
              </a:rPr>
              <a:t>data for climate (temperature, atmospheric gases, land surface, aerosols….)</a:t>
            </a:r>
          </a:p>
          <a:p>
            <a:pPr eaLnBrk="1" hangingPunct="1">
              <a:spcBef>
                <a:spcPct val="0"/>
              </a:spcBef>
              <a:spcAft>
                <a:spcPts val="1413"/>
              </a:spcAft>
            </a:pPr>
            <a:r>
              <a:rPr lang="en-GB" sz="2000" dirty="0">
                <a:ea typeface="ＭＳ Ｐゴシック" pitchFamily="80" charset="-128"/>
              </a:rPr>
              <a:t>some 'commercial' applications</a:t>
            </a:r>
          </a:p>
          <a:p>
            <a:pPr lvl="1" eaLnBrk="1" hangingPunct="1">
              <a:spcBef>
                <a:spcPct val="0"/>
              </a:spcBef>
              <a:spcAft>
                <a:spcPts val="1125"/>
              </a:spcAft>
            </a:pPr>
            <a:r>
              <a:rPr lang="en-GB" sz="2000" dirty="0">
                <a:ea typeface="ＭＳ Ｐゴシック" pitchFamily="80" charset="-128"/>
              </a:rPr>
              <a:t>Weather, agricultural monitoring, resource management</a:t>
            </a:r>
          </a:p>
        </p:txBody>
      </p:sp>
    </p:spTree>
    <p:extLst>
      <p:ext uri="{BB962C8B-B14F-4D97-AF65-F5344CB8AC3E}">
        <p14:creationId xmlns:p14="http://schemas.microsoft.com/office/powerpoint/2010/main" val="88764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4CFDA61-AD65-4785-A140-47D8901F9D07}" type="slidenum">
              <a:rPr lang="en-US" smtClean="0"/>
              <a:pPr eaLnBrk="1" hangingPunct="1"/>
              <a:t>96</a:t>
            </a:fld>
            <a:endParaRPr lang="en-US"/>
          </a:p>
        </p:txBody>
      </p:sp>
      <p:sp>
        <p:nvSpPr>
          <p:cNvPr id="8195" name="Rectangle 2"/>
          <p:cNvSpPr>
            <a:spLocks noGrp="1" noChangeArrowheads="1"/>
          </p:cNvSpPr>
          <p:nvPr>
            <p:ph type="title"/>
          </p:nvPr>
        </p:nvSpPr>
        <p:spPr>
          <a:xfrm>
            <a:off x="323850" y="549275"/>
            <a:ext cx="8489950" cy="865188"/>
          </a:xfrm>
        </p:spPr>
        <p:txBody>
          <a:bodyPr lIns="0" tIns="0" rIns="0" bIns="0" anchor="ctr"/>
          <a:lstStyle/>
          <a:p>
            <a:pPr marL="342900" indent="-342900" algn="ctr" eaLnBrk="1" hangingPunct="1"/>
            <a:r>
              <a:rPr lang="en-GB">
                <a:ea typeface="ＭＳ Ｐゴシック" pitchFamily="80" charset="-128"/>
              </a:rPr>
              <a:t>Why use satellite RS ?</a:t>
            </a:r>
          </a:p>
        </p:txBody>
      </p:sp>
      <p:sp>
        <p:nvSpPr>
          <p:cNvPr id="8196" name="Rectangle 3"/>
          <p:cNvSpPr>
            <a:spLocks noGrp="1" noChangeArrowheads="1"/>
          </p:cNvSpPr>
          <p:nvPr>
            <p:ph type="body" idx="1"/>
          </p:nvPr>
        </p:nvSpPr>
        <p:spPr>
          <a:xfrm>
            <a:off x="323850" y="1341438"/>
            <a:ext cx="8489950" cy="5183187"/>
          </a:xfrm>
        </p:spPr>
        <p:txBody>
          <a:bodyPr lIns="0" tIns="0" rIns="0" bIns="0"/>
          <a:lstStyle/>
          <a:p>
            <a:pPr>
              <a:spcBef>
                <a:spcPct val="0"/>
              </a:spcBef>
              <a:spcAft>
                <a:spcPts val="1413"/>
              </a:spcAft>
            </a:pPr>
            <a:r>
              <a:rPr lang="en-GB" sz="2000" dirty="0" err="1">
                <a:ea typeface="ＭＳ Ｐゴシック" pitchFamily="80" charset="-128"/>
              </a:rPr>
              <a:t>Sumber</a:t>
            </a:r>
            <a:r>
              <a:rPr lang="en-GB" sz="2000" dirty="0">
                <a:ea typeface="ＭＳ Ｐゴシック" pitchFamily="80" charset="-128"/>
              </a:rPr>
              <a:t> </a:t>
            </a:r>
            <a:r>
              <a:rPr lang="en-GB" sz="2000" dirty="0" err="1">
                <a:ea typeface="ＭＳ Ｐゴシック" pitchFamily="80" charset="-128"/>
              </a:rPr>
              <a:t>informasi</a:t>
            </a:r>
            <a:r>
              <a:rPr lang="en-GB" sz="2000" dirty="0">
                <a:ea typeface="ＭＳ Ｐゴシック" pitchFamily="80" charset="-128"/>
              </a:rPr>
              <a:t> </a:t>
            </a:r>
            <a:r>
              <a:rPr lang="en-GB" sz="2000" dirty="0" err="1">
                <a:ea typeface="ＭＳ Ｐゴシック" pitchFamily="80" charset="-128"/>
              </a:rPr>
              <a:t>spasial</a:t>
            </a:r>
            <a:r>
              <a:rPr lang="en-GB" sz="2000" dirty="0">
                <a:ea typeface="ＭＳ Ｐゴシック" pitchFamily="80" charset="-128"/>
              </a:rPr>
              <a:t> dan temporal</a:t>
            </a:r>
          </a:p>
          <a:p>
            <a:pPr marL="0" indent="0">
              <a:spcBef>
                <a:spcPct val="0"/>
              </a:spcBef>
              <a:spcAft>
                <a:spcPts val="1413"/>
              </a:spcAft>
              <a:buNone/>
            </a:pPr>
            <a:r>
              <a:rPr lang="en-GB" sz="2000" dirty="0">
                <a:ea typeface="ＭＳ Ｐゴシック" pitchFamily="80" charset="-128"/>
              </a:rPr>
              <a:t>	- </a:t>
            </a:r>
            <a:r>
              <a:rPr lang="en-GB" sz="2000" dirty="0" err="1">
                <a:ea typeface="ＭＳ Ｐゴシック" pitchFamily="80" charset="-128"/>
              </a:rPr>
              <a:t>permukaan</a:t>
            </a:r>
            <a:r>
              <a:rPr lang="en-GB" sz="2000" dirty="0">
                <a:ea typeface="ＭＳ Ｐゴシック" pitchFamily="80" charset="-128"/>
              </a:rPr>
              <a:t> </a:t>
            </a:r>
            <a:r>
              <a:rPr lang="en-GB" sz="2000" dirty="0" err="1">
                <a:ea typeface="ＭＳ Ｐゴシック" pitchFamily="80" charset="-128"/>
              </a:rPr>
              <a:t>tanah</a:t>
            </a:r>
            <a:r>
              <a:rPr lang="en-GB" sz="2000" dirty="0">
                <a:ea typeface="ＭＳ Ｐゴシック" pitchFamily="80" charset="-128"/>
              </a:rPr>
              <a:t>, </a:t>
            </a:r>
            <a:r>
              <a:rPr lang="en-GB" sz="2000" dirty="0" err="1">
                <a:ea typeface="ＭＳ Ｐゴシック" pitchFamily="80" charset="-128"/>
              </a:rPr>
              <a:t>lautan</a:t>
            </a:r>
            <a:r>
              <a:rPr lang="en-GB" sz="2000" dirty="0">
                <a:ea typeface="ＭＳ Ｐゴシック" pitchFamily="80" charset="-128"/>
              </a:rPr>
              <a:t>, </a:t>
            </a:r>
            <a:r>
              <a:rPr lang="en-GB" sz="2000" dirty="0" err="1">
                <a:ea typeface="ＭＳ Ｐゴシック" pitchFamily="80" charset="-128"/>
              </a:rPr>
              <a:t>atmosfer</a:t>
            </a:r>
            <a:r>
              <a:rPr lang="en-GB" sz="2000" dirty="0">
                <a:ea typeface="ＭＳ Ｐゴシック" pitchFamily="80" charset="-128"/>
              </a:rPr>
              <a:t>, es</a:t>
            </a:r>
          </a:p>
          <a:p>
            <a:pPr>
              <a:spcBef>
                <a:spcPct val="0"/>
              </a:spcBef>
              <a:spcAft>
                <a:spcPts val="1413"/>
              </a:spcAft>
            </a:pPr>
            <a:r>
              <a:rPr lang="en-GB" sz="2000" dirty="0" err="1">
                <a:ea typeface="ＭＳ Ｐゴシック" pitchFamily="80" charset="-128"/>
              </a:rPr>
              <a:t>memantau</a:t>
            </a:r>
            <a:r>
              <a:rPr lang="en-GB" sz="2000" dirty="0">
                <a:ea typeface="ＭＳ Ｐゴシック" pitchFamily="80" charset="-128"/>
              </a:rPr>
              <a:t> dan </a:t>
            </a:r>
            <a:r>
              <a:rPr lang="en-GB" sz="2000" dirty="0" err="1">
                <a:ea typeface="ＭＳ Ｐゴシック" pitchFamily="80" charset="-128"/>
              </a:rPr>
              <a:t>mengembangkan</a:t>
            </a:r>
            <a:r>
              <a:rPr lang="en-GB" sz="2000" dirty="0">
                <a:ea typeface="ＭＳ Ｐゴシック" pitchFamily="80" charset="-128"/>
              </a:rPr>
              <a:t> </a:t>
            </a:r>
            <a:r>
              <a:rPr lang="en-GB" sz="2000" dirty="0" err="1">
                <a:ea typeface="ＭＳ Ｐゴシック" pitchFamily="80" charset="-128"/>
              </a:rPr>
              <a:t>pemahaman</a:t>
            </a:r>
            <a:r>
              <a:rPr lang="en-GB" sz="2000" dirty="0">
                <a:ea typeface="ＭＳ Ｐゴシック" pitchFamily="80" charset="-128"/>
              </a:rPr>
              <a:t> </a:t>
            </a:r>
            <a:r>
              <a:rPr lang="en-GB" sz="2000" dirty="0" err="1">
                <a:ea typeface="ＭＳ Ｐゴシック" pitchFamily="80" charset="-128"/>
              </a:rPr>
              <a:t>tentang</a:t>
            </a:r>
            <a:r>
              <a:rPr lang="en-GB" sz="2000" dirty="0">
                <a:ea typeface="ＭＳ Ｐゴシック" pitchFamily="80" charset="-128"/>
              </a:rPr>
              <a:t> </a:t>
            </a:r>
            <a:r>
              <a:rPr lang="en-GB" sz="2000" dirty="0" err="1">
                <a:ea typeface="ＭＳ Ｐゴシック" pitchFamily="80" charset="-128"/>
              </a:rPr>
              <a:t>lingkungan</a:t>
            </a:r>
            <a:endParaRPr lang="en-GB" sz="2000" dirty="0">
              <a:ea typeface="ＭＳ Ｐゴシック" pitchFamily="80" charset="-128"/>
            </a:endParaRPr>
          </a:p>
          <a:p>
            <a:pPr>
              <a:spcBef>
                <a:spcPct val="0"/>
              </a:spcBef>
              <a:spcAft>
                <a:spcPts val="1413"/>
              </a:spcAft>
            </a:pPr>
            <a:r>
              <a:rPr lang="en-GB" sz="2000" dirty="0" err="1">
                <a:ea typeface="ＭＳ Ｐゴシック" pitchFamily="80" charset="-128"/>
              </a:rPr>
              <a:t>informasi</a:t>
            </a:r>
            <a:r>
              <a:rPr lang="en-GB" sz="2000" dirty="0">
                <a:ea typeface="ＭＳ Ｐゴシック" pitchFamily="80" charset="-128"/>
              </a:rPr>
              <a:t> </a:t>
            </a:r>
            <a:r>
              <a:rPr lang="en-GB" sz="2000" dirty="0" err="1">
                <a:ea typeface="ＭＳ Ｐゴシック" pitchFamily="80" charset="-128"/>
              </a:rPr>
              <a:t>dapat</a:t>
            </a:r>
            <a:r>
              <a:rPr lang="en-GB" sz="2000" dirty="0">
                <a:ea typeface="ＭＳ Ｐゴシック" pitchFamily="80" charset="-128"/>
              </a:rPr>
              <a:t> </a:t>
            </a:r>
            <a:r>
              <a:rPr lang="en-GB" sz="2000" dirty="0" err="1">
                <a:ea typeface="ＭＳ Ｐゴシック" pitchFamily="80" charset="-128"/>
              </a:rPr>
              <a:t>skala</a:t>
            </a:r>
            <a:r>
              <a:rPr lang="en-GB" sz="2000" dirty="0">
                <a:ea typeface="ＭＳ Ｐゴシック" pitchFamily="80" charset="-128"/>
              </a:rPr>
              <a:t> yang </a:t>
            </a:r>
            <a:r>
              <a:rPr lang="en-GB" sz="2000" dirty="0" err="1">
                <a:ea typeface="ＭＳ Ｐゴシック" pitchFamily="80" charset="-128"/>
              </a:rPr>
              <a:t>akurat</a:t>
            </a:r>
            <a:r>
              <a:rPr lang="en-GB" sz="2000" dirty="0">
                <a:ea typeface="ＭＳ Ｐゴシック" pitchFamily="80" charset="-128"/>
              </a:rPr>
              <a:t>, </a:t>
            </a:r>
            <a:r>
              <a:rPr lang="en-GB" sz="2000" dirty="0" err="1">
                <a:ea typeface="ＭＳ Ｐゴシック" pitchFamily="80" charset="-128"/>
              </a:rPr>
              <a:t>tepat</a:t>
            </a:r>
            <a:r>
              <a:rPr lang="en-GB" sz="2000" dirty="0">
                <a:ea typeface="ＭＳ Ｐゴシック" pitchFamily="80" charset="-128"/>
              </a:rPr>
              <a:t> </a:t>
            </a:r>
            <a:r>
              <a:rPr lang="en-GB" sz="2000" dirty="0" err="1">
                <a:ea typeface="ＭＳ Ｐゴシック" pitchFamily="80" charset="-128"/>
              </a:rPr>
              <a:t>waktu</a:t>
            </a:r>
            <a:r>
              <a:rPr lang="en-GB" sz="2000" dirty="0">
                <a:ea typeface="ＭＳ Ｐゴシック" pitchFamily="80" charset="-128"/>
              </a:rPr>
              <a:t>, </a:t>
            </a:r>
            <a:r>
              <a:rPr lang="en-GB" sz="2000" dirty="0" err="1">
                <a:ea typeface="ＭＳ Ｐゴシック" pitchFamily="80" charset="-128"/>
              </a:rPr>
              <a:t>konsisten</a:t>
            </a:r>
            <a:r>
              <a:rPr lang="en-GB" sz="2000" dirty="0">
                <a:ea typeface="ＭＳ Ｐゴシック" pitchFamily="80" charset="-128"/>
              </a:rPr>
              <a:t> dan </a:t>
            </a:r>
            <a:r>
              <a:rPr lang="en-GB" sz="2000" dirty="0" err="1">
                <a:ea typeface="ＭＳ Ｐゴシック" pitchFamily="80" charset="-128"/>
              </a:rPr>
              <a:t>besar</a:t>
            </a:r>
            <a:r>
              <a:rPr lang="en-GB" sz="2000" dirty="0">
                <a:ea typeface="ＭＳ Ｐゴシック" pitchFamily="80" charset="-128"/>
              </a:rPr>
              <a:t> (</a:t>
            </a:r>
            <a:r>
              <a:rPr lang="en-GB" sz="2000" dirty="0" err="1">
                <a:ea typeface="ＭＳ Ｐゴシック" pitchFamily="80" charset="-128"/>
              </a:rPr>
              <a:t>spasial</a:t>
            </a:r>
            <a:r>
              <a:rPr lang="en-GB" sz="2000" dirty="0">
                <a:ea typeface="ＭＳ Ｐゴシック" pitchFamily="80" charset="-128"/>
              </a:rPr>
              <a:t>)</a:t>
            </a:r>
          </a:p>
          <a:p>
            <a:pPr>
              <a:spcBef>
                <a:spcPct val="0"/>
              </a:spcBef>
              <a:spcAft>
                <a:spcPts val="1413"/>
              </a:spcAft>
            </a:pPr>
            <a:r>
              <a:rPr lang="en-GB" sz="2000" dirty="0" err="1">
                <a:ea typeface="ＭＳ Ｐゴシック" pitchFamily="80" charset="-128"/>
              </a:rPr>
              <a:t>beberapa</a:t>
            </a:r>
            <a:r>
              <a:rPr lang="en-GB" sz="2000" dirty="0">
                <a:ea typeface="ＭＳ Ｐゴシック" pitchFamily="80" charset="-128"/>
              </a:rPr>
              <a:t> data </a:t>
            </a:r>
            <a:r>
              <a:rPr lang="en-GB" sz="2000" dirty="0" err="1">
                <a:ea typeface="ＭＳ Ｐゴシック" pitchFamily="80" charset="-128"/>
              </a:rPr>
              <a:t>historis</a:t>
            </a:r>
            <a:r>
              <a:rPr lang="en-GB" sz="2000" dirty="0">
                <a:ea typeface="ＭＳ Ｐゴシック" pitchFamily="80" charset="-128"/>
              </a:rPr>
              <a:t> (60an / 70an +)</a:t>
            </a:r>
          </a:p>
          <a:p>
            <a:pPr>
              <a:spcBef>
                <a:spcPct val="0"/>
              </a:spcBef>
              <a:spcAft>
                <a:spcPts val="1413"/>
              </a:spcAft>
            </a:pPr>
            <a:r>
              <a:rPr lang="en-GB" sz="2000" dirty="0" err="1">
                <a:ea typeface="ＭＳ Ｐゴシック" pitchFamily="80" charset="-128"/>
              </a:rPr>
              <a:t>pindah</a:t>
            </a:r>
            <a:r>
              <a:rPr lang="en-GB" sz="2000" dirty="0">
                <a:ea typeface="ＭＳ Ｐゴシック" pitchFamily="80" charset="-128"/>
              </a:rPr>
              <a:t> </a:t>
            </a:r>
            <a:r>
              <a:rPr lang="en-GB" sz="2000" dirty="0" err="1">
                <a:ea typeface="ＭＳ Ｐゴシック" pitchFamily="80" charset="-128"/>
              </a:rPr>
              <a:t>ke</a:t>
            </a:r>
            <a:r>
              <a:rPr lang="en-GB" sz="2000" dirty="0">
                <a:ea typeface="ＭＳ Ｐゴシック" pitchFamily="80" charset="-128"/>
              </a:rPr>
              <a:t> </a:t>
            </a:r>
            <a:r>
              <a:rPr lang="en-GB" sz="2000" dirty="0" err="1">
                <a:ea typeface="ＭＳ Ｐゴシック" pitchFamily="80" charset="-128"/>
              </a:rPr>
              <a:t>aplikasi</a:t>
            </a:r>
            <a:r>
              <a:rPr lang="en-GB" sz="2000" dirty="0">
                <a:ea typeface="ＭＳ Ｐゴシック" pitchFamily="80" charset="-128"/>
              </a:rPr>
              <a:t> </a:t>
            </a:r>
            <a:r>
              <a:rPr lang="en-GB" sz="2000" dirty="0" err="1">
                <a:ea typeface="ＭＳ Ｐゴシック" pitchFamily="80" charset="-128"/>
              </a:rPr>
              <a:t>kuantitatif</a:t>
            </a:r>
            <a:endParaRPr lang="en-GB" sz="2000" dirty="0">
              <a:ea typeface="ＭＳ Ｐゴシック" pitchFamily="80" charset="-128"/>
            </a:endParaRPr>
          </a:p>
          <a:p>
            <a:pPr marL="0" indent="0">
              <a:spcBef>
                <a:spcPct val="0"/>
              </a:spcBef>
              <a:spcAft>
                <a:spcPts val="1413"/>
              </a:spcAft>
              <a:buNone/>
            </a:pPr>
            <a:r>
              <a:rPr lang="en-GB" sz="2000" dirty="0">
                <a:ea typeface="ＭＳ Ｐゴシック" pitchFamily="80" charset="-128"/>
              </a:rPr>
              <a:t>	- data </a:t>
            </a:r>
            <a:r>
              <a:rPr lang="en-GB" sz="2000" dirty="0" err="1">
                <a:ea typeface="ＭＳ Ｐゴシック" pitchFamily="80" charset="-128"/>
              </a:rPr>
              <a:t>untuk</a:t>
            </a:r>
            <a:r>
              <a:rPr lang="en-GB" sz="2000" dirty="0">
                <a:ea typeface="ＭＳ Ｐゴシック" pitchFamily="80" charset="-128"/>
              </a:rPr>
              <a:t> </a:t>
            </a:r>
            <a:r>
              <a:rPr lang="en-GB" sz="2000" dirty="0" err="1">
                <a:ea typeface="ＭＳ Ｐゴシック" pitchFamily="80" charset="-128"/>
              </a:rPr>
              <a:t>iklim</a:t>
            </a:r>
            <a:r>
              <a:rPr lang="en-GB" sz="2000" dirty="0">
                <a:ea typeface="ＭＳ Ｐゴシック" pitchFamily="80" charset="-128"/>
              </a:rPr>
              <a:t> (</a:t>
            </a:r>
            <a:r>
              <a:rPr lang="en-GB" sz="2000" dirty="0" err="1">
                <a:ea typeface="ＭＳ Ｐゴシック" pitchFamily="80" charset="-128"/>
              </a:rPr>
              <a:t>suhu</a:t>
            </a:r>
            <a:r>
              <a:rPr lang="en-GB" sz="2000" dirty="0">
                <a:ea typeface="ＭＳ Ｐゴシック" pitchFamily="80" charset="-128"/>
              </a:rPr>
              <a:t>, gas </a:t>
            </a:r>
            <a:r>
              <a:rPr lang="en-GB" sz="2000" dirty="0" err="1">
                <a:ea typeface="ＭＳ Ｐゴシック" pitchFamily="80" charset="-128"/>
              </a:rPr>
              <a:t>atmosfer</a:t>
            </a:r>
            <a:r>
              <a:rPr lang="en-GB" sz="2000" dirty="0">
                <a:ea typeface="ＭＳ Ｐゴシック" pitchFamily="80" charset="-128"/>
              </a:rPr>
              <a:t>, </a:t>
            </a:r>
            <a:r>
              <a:rPr lang="en-GB" sz="2000" dirty="0" err="1">
                <a:ea typeface="ＭＳ Ｐゴシック" pitchFamily="80" charset="-128"/>
              </a:rPr>
              <a:t>permukaan</a:t>
            </a:r>
            <a:r>
              <a:rPr lang="en-GB" sz="2000" dirty="0">
                <a:ea typeface="ＭＳ Ｐゴシック" pitchFamily="80" charset="-128"/>
              </a:rPr>
              <a:t> </a:t>
            </a:r>
            <a:r>
              <a:rPr lang="en-GB" sz="2000" dirty="0" err="1">
                <a:ea typeface="ＭＳ Ｐゴシック" pitchFamily="80" charset="-128"/>
              </a:rPr>
              <a:t>tanah</a:t>
            </a:r>
            <a:r>
              <a:rPr lang="en-GB" sz="2000" dirty="0">
                <a:ea typeface="ＭＳ Ｐゴシック" pitchFamily="80" charset="-128"/>
              </a:rPr>
              <a:t>, aerosol ....)</a:t>
            </a:r>
          </a:p>
          <a:p>
            <a:pPr>
              <a:spcBef>
                <a:spcPct val="0"/>
              </a:spcBef>
              <a:spcAft>
                <a:spcPts val="1413"/>
              </a:spcAft>
            </a:pPr>
            <a:r>
              <a:rPr lang="en-GB" sz="2000" dirty="0" err="1">
                <a:ea typeface="ＭＳ Ｐゴシック" pitchFamily="80" charset="-128"/>
              </a:rPr>
              <a:t>beberapa</a:t>
            </a:r>
            <a:r>
              <a:rPr lang="en-GB" sz="2000" dirty="0">
                <a:ea typeface="ＭＳ Ｐゴシック" pitchFamily="80" charset="-128"/>
              </a:rPr>
              <a:t> </a:t>
            </a:r>
            <a:r>
              <a:rPr lang="en-GB" sz="2000" dirty="0" err="1">
                <a:ea typeface="ＭＳ Ｐゴシック" pitchFamily="80" charset="-128"/>
              </a:rPr>
              <a:t>aplikasi</a:t>
            </a:r>
            <a:r>
              <a:rPr lang="en-GB" sz="2000" dirty="0">
                <a:ea typeface="ＭＳ Ｐゴシック" pitchFamily="80" charset="-128"/>
              </a:rPr>
              <a:t> '</a:t>
            </a:r>
            <a:r>
              <a:rPr lang="en-GB" sz="2000" dirty="0" err="1">
                <a:ea typeface="ＭＳ Ｐゴシック" pitchFamily="80" charset="-128"/>
              </a:rPr>
              <a:t>komersial</a:t>
            </a:r>
            <a:r>
              <a:rPr lang="en-GB" sz="2000" dirty="0">
                <a:ea typeface="ＭＳ Ｐゴシック" pitchFamily="80" charset="-128"/>
              </a:rPr>
              <a:t>’</a:t>
            </a:r>
          </a:p>
          <a:p>
            <a:pPr marL="0" indent="0">
              <a:spcBef>
                <a:spcPct val="0"/>
              </a:spcBef>
              <a:spcAft>
                <a:spcPts val="1413"/>
              </a:spcAft>
              <a:buNone/>
            </a:pPr>
            <a:r>
              <a:rPr lang="en-GB" sz="2000" dirty="0">
                <a:ea typeface="ＭＳ Ｐゴシック" pitchFamily="80" charset="-128"/>
              </a:rPr>
              <a:t>	- </a:t>
            </a:r>
            <a:r>
              <a:rPr lang="en-GB" sz="2000" dirty="0" err="1">
                <a:ea typeface="ＭＳ Ｐゴシック" pitchFamily="80" charset="-128"/>
              </a:rPr>
              <a:t>Cuaca</a:t>
            </a:r>
            <a:r>
              <a:rPr lang="en-GB" sz="2000" dirty="0">
                <a:ea typeface="ＭＳ Ｐゴシック" pitchFamily="80" charset="-128"/>
              </a:rPr>
              <a:t>, </a:t>
            </a:r>
            <a:r>
              <a:rPr lang="en-GB" sz="2000" dirty="0" err="1">
                <a:ea typeface="ＭＳ Ｐゴシック" pitchFamily="80" charset="-128"/>
              </a:rPr>
              <a:t>pemantauan</a:t>
            </a:r>
            <a:r>
              <a:rPr lang="en-GB" sz="2000" dirty="0">
                <a:ea typeface="ＭＳ Ｐゴシック" pitchFamily="80" charset="-128"/>
              </a:rPr>
              <a:t> </a:t>
            </a:r>
            <a:r>
              <a:rPr lang="en-GB" sz="2000" dirty="0" err="1">
                <a:ea typeface="ＭＳ Ｐゴシック" pitchFamily="80" charset="-128"/>
              </a:rPr>
              <a:t>pertanian</a:t>
            </a:r>
            <a:r>
              <a:rPr lang="en-GB" sz="2000" dirty="0">
                <a:ea typeface="ＭＳ Ｐゴシック" pitchFamily="80" charset="-128"/>
              </a:rPr>
              <a:t>, </a:t>
            </a:r>
            <a:r>
              <a:rPr lang="en-GB" sz="2000" dirty="0" err="1">
                <a:ea typeface="ＭＳ Ｐゴシック" pitchFamily="80" charset="-128"/>
              </a:rPr>
              <a:t>manajemen</a:t>
            </a:r>
            <a:r>
              <a:rPr lang="en-GB" sz="2000" dirty="0">
                <a:ea typeface="ＭＳ Ｐゴシック" pitchFamily="80" charset="-128"/>
              </a:rPr>
              <a:t> </a:t>
            </a:r>
            <a:r>
              <a:rPr lang="en-GB" sz="2000" dirty="0" err="1">
                <a:ea typeface="ＭＳ Ｐゴシック" pitchFamily="80" charset="-128"/>
              </a:rPr>
              <a:t>sumber</a:t>
            </a:r>
            <a:r>
              <a:rPr lang="en-GB" sz="2000" dirty="0">
                <a:ea typeface="ＭＳ Ｐゴシック" pitchFamily="80" charset="-128"/>
              </a:rPr>
              <a:t> </a:t>
            </a:r>
            <a:r>
              <a:rPr lang="en-GB" sz="2000" dirty="0" err="1">
                <a:ea typeface="ＭＳ Ｐゴシック" pitchFamily="80" charset="-128"/>
              </a:rPr>
              <a:t>daya</a:t>
            </a:r>
            <a:endParaRPr lang="en-GB" sz="2000" dirty="0">
              <a:ea typeface="ＭＳ Ｐゴシック" pitchFamily="80" charset="-128"/>
            </a:endParaRPr>
          </a:p>
        </p:txBody>
      </p:sp>
    </p:spTree>
    <p:extLst>
      <p:ext uri="{BB962C8B-B14F-4D97-AF65-F5344CB8AC3E}">
        <p14:creationId xmlns:p14="http://schemas.microsoft.com/office/powerpoint/2010/main" val="24505134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CA15999C-62F8-4CF8-BB88-F0001DE0F486}" type="slidenum">
              <a:rPr lang="en-US" smtClean="0"/>
              <a:pPr eaLnBrk="1" hangingPunct="1"/>
              <a:t>97</a:t>
            </a:fld>
            <a:endParaRPr lang="en-US"/>
          </a:p>
        </p:txBody>
      </p:sp>
      <p:sp>
        <p:nvSpPr>
          <p:cNvPr id="9219" name="Rectangle 2"/>
          <p:cNvSpPr>
            <a:spLocks noGrp="1" noChangeArrowheads="1"/>
          </p:cNvSpPr>
          <p:nvPr>
            <p:ph type="title"/>
          </p:nvPr>
        </p:nvSpPr>
        <p:spPr>
          <a:xfrm>
            <a:off x="611188" y="765175"/>
            <a:ext cx="7848600" cy="700088"/>
          </a:xfrm>
        </p:spPr>
        <p:txBody>
          <a:bodyPr>
            <a:normAutofit fontScale="90000"/>
          </a:bodyPr>
          <a:lstStyle/>
          <a:p>
            <a:pPr algn="ctr" eaLnBrk="1" hangingPunct="1">
              <a:spcBef>
                <a:spcPts val="500"/>
              </a:spcBef>
              <a:spcAft>
                <a:spcPts val="500"/>
              </a:spcAft>
            </a:pPr>
            <a:r>
              <a:rPr lang="en-US" sz="4000" b="0">
                <a:solidFill>
                  <a:schemeClr val="accent2"/>
                </a:solidFill>
                <a:latin typeface="Helvetica" pitchFamily="80" charset="0"/>
                <a:ea typeface="ＭＳ Ｐゴシック" pitchFamily="80" charset="-128"/>
              </a:rPr>
              <a:t>But….</a:t>
            </a:r>
          </a:p>
        </p:txBody>
      </p:sp>
      <p:sp>
        <p:nvSpPr>
          <p:cNvPr id="74755" name="Rectangle 3"/>
          <p:cNvSpPr>
            <a:spLocks noGrp="1" noChangeArrowheads="1"/>
          </p:cNvSpPr>
          <p:nvPr>
            <p:ph type="body" idx="1"/>
          </p:nvPr>
        </p:nvSpPr>
        <p:spPr>
          <a:xfrm>
            <a:off x="539750" y="1628775"/>
            <a:ext cx="7772400" cy="4495800"/>
          </a:xfrm>
        </p:spPr>
        <p:txBody>
          <a:bodyPr/>
          <a:lstStyle/>
          <a:p>
            <a:pPr eaLnBrk="1" hangingPunct="1"/>
            <a:r>
              <a:rPr lang="en-US">
                <a:solidFill>
                  <a:srgbClr val="FF3300"/>
                </a:solidFill>
                <a:ea typeface="ＭＳ Ｐゴシック" pitchFamily="80" charset="-128"/>
              </a:rPr>
              <a:t>Remote sensing has various issues</a:t>
            </a:r>
          </a:p>
          <a:p>
            <a:pPr lvl="1" eaLnBrk="1" hangingPunct="1"/>
            <a:r>
              <a:rPr lang="en-US">
                <a:ea typeface="ＭＳ Ｐゴシック" pitchFamily="80" charset="-128"/>
              </a:rPr>
              <a:t>Can be expensive</a:t>
            </a:r>
          </a:p>
          <a:p>
            <a:pPr lvl="1" eaLnBrk="1" hangingPunct="1"/>
            <a:r>
              <a:rPr lang="en-US">
                <a:ea typeface="ＭＳ Ｐゴシック" pitchFamily="80" charset="-128"/>
              </a:rPr>
              <a:t>Can be technically difficult</a:t>
            </a:r>
          </a:p>
          <a:p>
            <a:pPr lvl="1" eaLnBrk="1" hangingPunct="1"/>
            <a:r>
              <a:rPr lang="en-US">
                <a:ea typeface="ＭＳ Ｐゴシック" pitchFamily="80" charset="-128"/>
              </a:rPr>
              <a:t>NOT direct</a:t>
            </a:r>
          </a:p>
          <a:p>
            <a:pPr lvl="2" eaLnBrk="1" hangingPunct="1"/>
            <a:r>
              <a:rPr lang="en-US">
                <a:ea typeface="ＭＳ Ｐゴシック" pitchFamily="80" charset="-128"/>
              </a:rPr>
              <a:t>measure surrogate variables</a:t>
            </a:r>
          </a:p>
          <a:p>
            <a:pPr lvl="2" eaLnBrk="1" hangingPunct="1"/>
            <a:r>
              <a:rPr lang="en-US">
                <a:ea typeface="ＭＳ Ｐゴシック" pitchFamily="80" charset="-128"/>
              </a:rPr>
              <a:t>e.g. reflectance (%), brightness temperature (Wm</a:t>
            </a:r>
            <a:r>
              <a:rPr lang="en-US" baseline="30000">
                <a:ea typeface="ＭＳ Ｐゴシック" pitchFamily="80" charset="-128"/>
              </a:rPr>
              <a:t>-2</a:t>
            </a:r>
            <a:r>
              <a:rPr lang="en-US">
                <a:ea typeface="ＭＳ Ｐゴシック" pitchFamily="80" charset="-128"/>
              </a:rPr>
              <a:t> </a:t>
            </a:r>
            <a:r>
              <a:rPr lang="en-US">
                <a:ea typeface="ＭＳ Ｐゴシック" pitchFamily="80" charset="-128"/>
                <a:sym typeface="Symbol" pitchFamily="18" charset="2"/>
              </a:rPr>
              <a:t></a:t>
            </a:r>
            <a:r>
              <a:rPr lang="en-US">
                <a:ea typeface="ＭＳ Ｐゴシック" pitchFamily="80" charset="-128"/>
              </a:rPr>
              <a:t> </a:t>
            </a:r>
            <a:r>
              <a:rPr lang="en-US" baseline="30000">
                <a:ea typeface="ＭＳ Ｐゴシック" pitchFamily="80" charset="-128"/>
              </a:rPr>
              <a:t>o</a:t>
            </a:r>
            <a:r>
              <a:rPr lang="en-US">
                <a:ea typeface="ＭＳ Ｐゴシック" pitchFamily="80" charset="-128"/>
              </a:rPr>
              <a:t>K), backscatter (dB)</a:t>
            </a:r>
          </a:p>
          <a:p>
            <a:pPr lvl="2" eaLnBrk="1" hangingPunct="1"/>
            <a:r>
              <a:rPr lang="en-US">
                <a:ea typeface="ＭＳ Ｐゴシック" pitchFamily="80" charset="-128"/>
              </a:rPr>
              <a:t> RELATE to other, more direct properties.</a:t>
            </a:r>
            <a:endParaRPr lang="en-US" sz="1800">
              <a:solidFill>
                <a:srgbClr val="FF3300"/>
              </a:solidFill>
              <a:ea typeface="ＭＳ Ｐゴシック" pitchFamily="80" charset="-128"/>
            </a:endParaRPr>
          </a:p>
        </p:txBody>
      </p:sp>
    </p:spTree>
    <p:extLst>
      <p:ext uri="{BB962C8B-B14F-4D97-AF65-F5344CB8AC3E}">
        <p14:creationId xmlns:p14="http://schemas.microsoft.com/office/powerpoint/2010/main" val="93899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47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47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475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4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3"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31B6F35F-3CF0-4936-A97E-DECAE3A4276C}" type="slidenum">
              <a:rPr lang="en-US" smtClean="0"/>
              <a:pPr eaLnBrk="1" hangingPunct="1"/>
              <a:t>98</a:t>
            </a:fld>
            <a:endParaRPr lang="en-US"/>
          </a:p>
        </p:txBody>
      </p:sp>
      <p:sp>
        <p:nvSpPr>
          <p:cNvPr id="10243" name="Rectangle 2"/>
          <p:cNvSpPr>
            <a:spLocks noGrp="1" noChangeArrowheads="1"/>
          </p:cNvSpPr>
          <p:nvPr>
            <p:ph type="title"/>
          </p:nvPr>
        </p:nvSpPr>
        <p:spPr>
          <a:xfrm>
            <a:off x="323850" y="692150"/>
            <a:ext cx="8489950" cy="865188"/>
          </a:xfrm>
        </p:spPr>
        <p:txBody>
          <a:bodyPr lIns="0" tIns="0" rIns="0" bIns="0" anchor="ctr"/>
          <a:lstStyle/>
          <a:p>
            <a:pPr marL="342900" indent="-342900" eaLnBrk="1" hangingPunct="1"/>
            <a:r>
              <a:rPr lang="en-GB">
                <a:ea typeface="ＭＳ Ｐゴシック" pitchFamily="80" charset="-128"/>
              </a:rPr>
              <a:t>Basic Concepts: EM Spectrum</a:t>
            </a:r>
          </a:p>
        </p:txBody>
      </p:sp>
      <p:pic>
        <p:nvPicPr>
          <p:cNvPr id="10244" name="Picture 3" descr="smallemspe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576388"/>
            <a:ext cx="60960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4"/>
          <p:cNvSpPr txBox="1">
            <a:spLocks noChangeArrowheads="1"/>
          </p:cNvSpPr>
          <p:nvPr/>
        </p:nvSpPr>
        <p:spPr bwMode="auto">
          <a:xfrm>
            <a:off x="703263" y="5638800"/>
            <a:ext cx="365918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1600"/>
              <a:t>Sometime use frequency, </a:t>
            </a:r>
            <a:r>
              <a:rPr lang="en-US" sz="1600" i="1"/>
              <a:t>f=c/</a:t>
            </a:r>
            <a:r>
              <a:rPr lang="en-US" sz="1600">
                <a:latin typeface="Symbol" pitchFamily="18" charset="2"/>
              </a:rPr>
              <a:t>l</a:t>
            </a:r>
            <a:r>
              <a:rPr lang="en-US" sz="1600"/>
              <a:t>,</a:t>
            </a:r>
          </a:p>
          <a:p>
            <a:pPr>
              <a:spcBef>
                <a:spcPct val="50000"/>
              </a:spcBef>
            </a:pPr>
            <a:r>
              <a:rPr lang="en-US" sz="1600"/>
              <a:t>where </a:t>
            </a:r>
            <a:r>
              <a:rPr lang="en-US" sz="1600" i="1"/>
              <a:t>c</a:t>
            </a:r>
            <a:r>
              <a:rPr lang="en-US" sz="1600"/>
              <a:t>=3x10</a:t>
            </a:r>
            <a:r>
              <a:rPr lang="en-US" sz="1600" baseline="30000"/>
              <a:t>8</a:t>
            </a:r>
            <a:r>
              <a:rPr lang="en-US" sz="1600"/>
              <a:t> m/s (speed of light)</a:t>
            </a:r>
            <a:endParaRPr lang="en-US" sz="2400">
              <a:latin typeface="Times New Roman" pitchFamily="18" charset="0"/>
            </a:endParaRPr>
          </a:p>
        </p:txBody>
      </p:sp>
      <p:sp>
        <p:nvSpPr>
          <p:cNvPr id="10246" name="Text Box 5"/>
          <p:cNvSpPr txBox="1">
            <a:spLocks noChangeArrowheads="1"/>
          </p:cNvSpPr>
          <p:nvPr/>
        </p:nvSpPr>
        <p:spPr bwMode="auto">
          <a:xfrm>
            <a:off x="5699125" y="5638800"/>
            <a:ext cx="330676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a:spcBef>
                <a:spcPct val="50000"/>
              </a:spcBef>
            </a:pPr>
            <a:r>
              <a:rPr lang="en-US" sz="1600">
                <a:latin typeface="Symbol" pitchFamily="18" charset="2"/>
              </a:rPr>
              <a:t>l</a:t>
            </a:r>
            <a:r>
              <a:rPr lang="en-US" sz="1600"/>
              <a:t>    1 nm, 1mm, 1m</a:t>
            </a:r>
          </a:p>
          <a:p>
            <a:pPr>
              <a:spcBef>
                <a:spcPct val="50000"/>
              </a:spcBef>
            </a:pPr>
            <a:r>
              <a:rPr lang="en-US" sz="1600" i="1"/>
              <a:t>f </a:t>
            </a:r>
            <a:r>
              <a:rPr lang="en-US" sz="1600"/>
              <a:t>    3x10</a:t>
            </a:r>
            <a:r>
              <a:rPr lang="en-US" sz="1600" baseline="30000"/>
              <a:t>17</a:t>
            </a:r>
            <a:r>
              <a:rPr lang="en-US" sz="1600"/>
              <a:t> Hz, 3x10</a:t>
            </a:r>
            <a:r>
              <a:rPr lang="en-US" sz="1600" baseline="30000"/>
              <a:t>11</a:t>
            </a:r>
            <a:r>
              <a:rPr lang="en-US" sz="1600"/>
              <a:t> Hz, 3x10</a:t>
            </a:r>
            <a:r>
              <a:rPr lang="en-US" sz="1600" baseline="30000"/>
              <a:t>8</a:t>
            </a:r>
            <a:r>
              <a:rPr lang="en-US" sz="1600"/>
              <a:t> Hz, </a:t>
            </a:r>
          </a:p>
        </p:txBody>
      </p:sp>
    </p:spTree>
    <p:extLst>
      <p:ext uri="{BB962C8B-B14F-4D97-AF65-F5344CB8AC3E}">
        <p14:creationId xmlns:p14="http://schemas.microsoft.com/office/powerpoint/2010/main" val="1050239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80" charset="-128"/>
              </a:defRPr>
            </a:lvl1pPr>
            <a:lvl2pPr marL="742950" indent="-285750" eaLnBrk="0" hangingPunct="0">
              <a:defRPr>
                <a:solidFill>
                  <a:schemeClr val="tx1"/>
                </a:solidFill>
                <a:latin typeface="Arial" pitchFamily="34" charset="0"/>
                <a:ea typeface="ＭＳ Ｐゴシック" pitchFamily="80" charset="-128"/>
              </a:defRPr>
            </a:lvl2pPr>
            <a:lvl3pPr marL="1143000" indent="-228600" eaLnBrk="0" hangingPunct="0">
              <a:defRPr>
                <a:solidFill>
                  <a:schemeClr val="tx1"/>
                </a:solidFill>
                <a:latin typeface="Arial" pitchFamily="34" charset="0"/>
                <a:ea typeface="ＭＳ Ｐゴシック" pitchFamily="80" charset="-128"/>
              </a:defRPr>
            </a:lvl3pPr>
            <a:lvl4pPr marL="1600200" indent="-228600" eaLnBrk="0" hangingPunct="0">
              <a:defRPr>
                <a:solidFill>
                  <a:schemeClr val="tx1"/>
                </a:solidFill>
                <a:latin typeface="Arial" pitchFamily="34" charset="0"/>
                <a:ea typeface="ＭＳ Ｐゴシック" pitchFamily="80" charset="-128"/>
              </a:defRPr>
            </a:lvl4pPr>
            <a:lvl5pPr marL="2057400" indent="-228600" eaLnBrk="0" hangingPunct="0">
              <a:defRPr>
                <a:solidFill>
                  <a:schemeClr val="tx1"/>
                </a:solidFill>
                <a:latin typeface="Arial" pitchFamily="34"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80" charset="-128"/>
              </a:defRPr>
            </a:lvl9pPr>
          </a:lstStyle>
          <a:p>
            <a:pPr eaLnBrk="1" hangingPunct="1"/>
            <a:fld id="{0EF73019-71C4-449F-9705-0CAA279F8777}" type="slidenum">
              <a:rPr lang="en-US" smtClean="0"/>
              <a:pPr eaLnBrk="1" hangingPunct="1"/>
              <a:t>99</a:t>
            </a:fld>
            <a:endParaRPr lang="en-US"/>
          </a:p>
        </p:txBody>
      </p:sp>
      <p:sp>
        <p:nvSpPr>
          <p:cNvPr id="14339" name="Rectangle 2"/>
          <p:cNvSpPr>
            <a:spLocks noGrp="1" noChangeArrowheads="1"/>
          </p:cNvSpPr>
          <p:nvPr>
            <p:ph type="title"/>
          </p:nvPr>
        </p:nvSpPr>
        <p:spPr>
          <a:xfrm>
            <a:off x="330200" y="908050"/>
            <a:ext cx="8489950" cy="792163"/>
          </a:xfrm>
        </p:spPr>
        <p:txBody>
          <a:bodyPr lIns="0" tIns="0" rIns="0" bIns="0" anchor="ctr"/>
          <a:lstStyle/>
          <a:p>
            <a:pPr marL="342900" indent="-342900" algn="ctr" eaLnBrk="1" hangingPunct="1"/>
            <a:r>
              <a:rPr lang="en-GB" sz="4000">
                <a:ea typeface="ＭＳ Ｐゴシック" pitchFamily="80" charset="-128"/>
              </a:rPr>
              <a:t>A Remote Sensing System</a:t>
            </a:r>
          </a:p>
        </p:txBody>
      </p:sp>
      <p:sp>
        <p:nvSpPr>
          <p:cNvPr id="14340" name="Rectangle 3"/>
          <p:cNvSpPr>
            <a:spLocks noGrp="1" noChangeArrowheads="1"/>
          </p:cNvSpPr>
          <p:nvPr>
            <p:ph type="body" idx="1"/>
          </p:nvPr>
        </p:nvSpPr>
        <p:spPr>
          <a:xfrm>
            <a:off x="395288" y="1844675"/>
            <a:ext cx="8489950" cy="4392613"/>
          </a:xfrm>
        </p:spPr>
        <p:txBody>
          <a:bodyPr lIns="0" tIns="0" rIns="0" bIns="0">
            <a:normAutofit lnSpcReduction="10000"/>
          </a:bodyPr>
          <a:lstStyle/>
          <a:p>
            <a:pPr eaLnBrk="1" hangingPunct="1">
              <a:spcBef>
                <a:spcPct val="0"/>
              </a:spcBef>
              <a:spcAft>
                <a:spcPts val="1413"/>
              </a:spcAft>
            </a:pPr>
            <a:r>
              <a:rPr lang="en-GB">
                <a:ea typeface="ＭＳ Ｐゴシック" pitchFamily="80" charset="-128"/>
              </a:rPr>
              <a:t>Energy source</a:t>
            </a:r>
          </a:p>
          <a:p>
            <a:pPr eaLnBrk="1" hangingPunct="1">
              <a:spcBef>
                <a:spcPct val="0"/>
              </a:spcBef>
              <a:spcAft>
                <a:spcPts val="1413"/>
              </a:spcAft>
            </a:pPr>
            <a:r>
              <a:rPr lang="en-GB">
                <a:ea typeface="ＭＳ Ｐゴシック" pitchFamily="80" charset="-128"/>
              </a:rPr>
              <a:t>platform</a:t>
            </a:r>
          </a:p>
          <a:p>
            <a:pPr eaLnBrk="1" hangingPunct="1">
              <a:spcBef>
                <a:spcPct val="0"/>
              </a:spcBef>
              <a:spcAft>
                <a:spcPts val="1413"/>
              </a:spcAft>
            </a:pPr>
            <a:r>
              <a:rPr lang="en-GB">
                <a:ea typeface="ＭＳ Ｐゴシック" pitchFamily="80" charset="-128"/>
              </a:rPr>
              <a:t>sensor</a:t>
            </a:r>
          </a:p>
          <a:p>
            <a:pPr eaLnBrk="1" hangingPunct="1">
              <a:spcBef>
                <a:spcPct val="0"/>
              </a:spcBef>
              <a:spcAft>
                <a:spcPts val="1413"/>
              </a:spcAft>
            </a:pPr>
            <a:r>
              <a:rPr lang="en-GB">
                <a:ea typeface="ＭＳ Ｐゴシック" pitchFamily="80" charset="-128"/>
              </a:rPr>
              <a:t>data recording / transmission</a:t>
            </a:r>
          </a:p>
          <a:p>
            <a:pPr eaLnBrk="1" hangingPunct="1">
              <a:spcBef>
                <a:spcPct val="0"/>
              </a:spcBef>
              <a:spcAft>
                <a:spcPts val="1413"/>
              </a:spcAft>
            </a:pPr>
            <a:r>
              <a:rPr lang="en-GB">
                <a:ea typeface="ＭＳ Ｐゴシック" pitchFamily="80" charset="-128"/>
              </a:rPr>
              <a:t>ground receiving station</a:t>
            </a:r>
          </a:p>
          <a:p>
            <a:pPr eaLnBrk="1" hangingPunct="1">
              <a:spcBef>
                <a:spcPct val="0"/>
              </a:spcBef>
              <a:spcAft>
                <a:spcPts val="1413"/>
              </a:spcAft>
            </a:pPr>
            <a:r>
              <a:rPr lang="en-GB">
                <a:ea typeface="ＭＳ Ｐゴシック" pitchFamily="80" charset="-128"/>
              </a:rPr>
              <a:t>data processing</a:t>
            </a:r>
          </a:p>
          <a:p>
            <a:pPr eaLnBrk="1" hangingPunct="1">
              <a:spcBef>
                <a:spcPct val="0"/>
              </a:spcBef>
              <a:spcAft>
                <a:spcPts val="1413"/>
              </a:spcAft>
            </a:pPr>
            <a:r>
              <a:rPr lang="en-GB">
                <a:ea typeface="ＭＳ Ｐゴシック" pitchFamily="80" charset="-128"/>
              </a:rPr>
              <a:t>expert interpretation / data users</a:t>
            </a:r>
          </a:p>
        </p:txBody>
      </p:sp>
    </p:spTree>
    <p:extLst>
      <p:ext uri="{BB962C8B-B14F-4D97-AF65-F5344CB8AC3E}">
        <p14:creationId xmlns:p14="http://schemas.microsoft.com/office/powerpoint/2010/main" val="2788650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425</TotalTime>
  <Words>4883</Words>
  <Application>Microsoft Office PowerPoint</Application>
  <PresentationFormat>On-screen Show (4:3)</PresentationFormat>
  <Paragraphs>1049</Paragraphs>
  <Slides>116</Slides>
  <Notes>70</Notes>
  <HiddenSlides>0</HiddenSlides>
  <MMClips>1</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37" baseType="lpstr">
      <vt:lpstr>Arial</vt:lpstr>
      <vt:lpstr>Arial Black</vt:lpstr>
      <vt:lpstr>Arial Rounded MT Bold</vt:lpstr>
      <vt:lpstr>Arrows2</vt:lpstr>
      <vt:lpstr>Calibri</vt:lpstr>
      <vt:lpstr>Copperplate Gothic Bold</vt:lpstr>
      <vt:lpstr>Helvetica</vt:lpstr>
      <vt:lpstr>Lucida Sans</vt:lpstr>
      <vt:lpstr>Monotype Corsiva</vt:lpstr>
      <vt:lpstr>Optima</vt:lpstr>
      <vt:lpstr>Palatino Linotype</vt:lpstr>
      <vt:lpstr>Symbol</vt:lpstr>
      <vt:lpstr>Tahoma</vt:lpstr>
      <vt:lpstr>Techno</vt:lpstr>
      <vt:lpstr>Textile</vt:lpstr>
      <vt:lpstr>Times</vt:lpstr>
      <vt:lpstr>Times New Roman</vt:lpstr>
      <vt:lpstr>Webdings</vt:lpstr>
      <vt:lpstr>Wingdings</vt:lpstr>
      <vt:lpstr>Office Theme</vt:lpstr>
      <vt:lpstr>Equation</vt:lpstr>
      <vt:lpstr>Geoinformatics </vt:lpstr>
      <vt:lpstr>Road Map</vt:lpstr>
      <vt:lpstr>The EarthScope Scientific Vision</vt:lpstr>
      <vt:lpstr>Cyberinfrastructure for the Geosciences Why do we need it?</vt:lpstr>
      <vt:lpstr>What is Geoinformatics?</vt:lpstr>
      <vt:lpstr>Geoinformatics - Some key elements</vt:lpstr>
      <vt:lpstr>www.Geoinformatics.info</vt:lpstr>
      <vt:lpstr>A Scientific Effort Vector</vt:lpstr>
      <vt:lpstr>Some Definitions about Data</vt:lpstr>
      <vt:lpstr>Data systems needed</vt:lpstr>
      <vt:lpstr>Data systems needed (continued)</vt:lpstr>
      <vt:lpstr>Data is only the beginning</vt:lpstr>
      <vt:lpstr>Learning 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GIS?</vt:lpstr>
      <vt:lpstr>What is GIS?</vt:lpstr>
      <vt:lpstr>Pengertian Informasi Geografis dan  Informasi Keruangan (1)</vt:lpstr>
      <vt:lpstr>Pengertian Informasi Geografis dan  Informasi Keruangan (2)</vt:lpstr>
      <vt:lpstr>Data Spasial dan  Data Deskriptif / Non-Spasial (1)</vt:lpstr>
      <vt:lpstr>Data Spasial dan  Data Deskriptif / Non-Spasial (2)</vt:lpstr>
      <vt:lpstr>Data Spasial (Sumber: Purwadhi, 1997)</vt:lpstr>
      <vt:lpstr>Data Deskriptif  (Sumber: Purwadhi, 1997)</vt:lpstr>
      <vt:lpstr>GIS in Education</vt:lpstr>
      <vt:lpstr>Agriculture</vt:lpstr>
      <vt:lpstr>Natural Resource Management</vt:lpstr>
      <vt:lpstr>Planning and  Economic Development</vt:lpstr>
      <vt:lpstr>GIS: A Framework for Understanding and Managing Our Earth</vt:lpstr>
      <vt:lpstr>GIS enhances  education because it is:</vt:lpstr>
      <vt:lpstr>Geography matters</vt:lpstr>
      <vt:lpstr>GIS skills needed in workforce</vt:lpstr>
      <vt:lpstr>GIS and Distance Education</vt:lpstr>
      <vt:lpstr>GIS as Infrastructure</vt:lpstr>
      <vt:lpstr>GIS as infrastructure</vt:lpstr>
      <vt:lpstr>GIS as infrastructure</vt:lpstr>
      <vt:lpstr>PENGERTIAN GPS </vt:lpstr>
      <vt:lpstr>SISTEM NAVIGASI</vt:lpstr>
      <vt:lpstr>PowerPoint Presentation</vt:lpstr>
      <vt:lpstr>KOMPONEN GPS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Purpose Handheld  Attitude Determination  Aviation  Automobile Navigation,  Mapping &amp; Data Collection  Marine  OEM (Original Equipment Manufacturer)  Space  Surveying  Timing </vt:lpstr>
      <vt:lpstr>Fundamentals of Remote Sensing</vt:lpstr>
      <vt:lpstr>Remote Sensing: examples</vt:lpstr>
      <vt:lpstr>Remote Sensing: examples</vt:lpstr>
      <vt:lpstr>Why use satellite RS ?</vt:lpstr>
      <vt:lpstr>Why use satellite RS ?</vt:lpstr>
      <vt:lpstr>But….</vt:lpstr>
      <vt:lpstr>Basic Concepts: EM Spectrum</vt:lpstr>
      <vt:lpstr>A Remote Sensing System</vt:lpstr>
      <vt:lpstr>Physical Basis</vt:lpstr>
      <vt:lpstr>EM radiation</vt:lpstr>
      <vt:lpstr>Data Acquisition</vt:lpstr>
      <vt:lpstr>Image Formation</vt:lpstr>
      <vt:lpstr>Image Formation: RADAR</vt:lpstr>
      <vt:lpstr>Quantization: digital data</vt:lpstr>
      <vt:lpstr>Image characteristics</vt:lpstr>
      <vt:lpstr>Example Applications</vt:lpstr>
      <vt:lpstr>Remote Sensing Examples</vt:lpstr>
      <vt:lpstr>Remote Sensing Examples</vt:lpstr>
      <vt:lpstr>Example Applications</vt:lpstr>
      <vt:lpstr>Example Applications</vt:lpstr>
      <vt:lpstr>Example Applications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GeoInformatika</dc:title>
  <dc:creator>richard</dc:creator>
  <cp:lastModifiedBy>Rama Tri Agung</cp:lastModifiedBy>
  <cp:revision>18</cp:revision>
  <dcterms:created xsi:type="dcterms:W3CDTF">2016-02-16T22:21:15Z</dcterms:created>
  <dcterms:modified xsi:type="dcterms:W3CDTF">2019-12-11T15:11:56Z</dcterms:modified>
</cp:coreProperties>
</file>